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1621" r:id="rId2"/>
    <p:sldId id="409" r:id="rId3"/>
    <p:sldId id="1886" r:id="rId4"/>
    <p:sldId id="1887" r:id="rId5"/>
    <p:sldId id="1865" r:id="rId6"/>
    <p:sldId id="1895" r:id="rId7"/>
    <p:sldId id="1904" r:id="rId8"/>
    <p:sldId id="1862" r:id="rId9"/>
    <p:sldId id="1858" r:id="rId10"/>
    <p:sldId id="1881" r:id="rId11"/>
    <p:sldId id="1905" r:id="rId12"/>
    <p:sldId id="1906" r:id="rId13"/>
    <p:sldId id="1870" r:id="rId14"/>
    <p:sldId id="1903" r:id="rId15"/>
    <p:sldId id="1884" r:id="rId16"/>
    <p:sldId id="1896" r:id="rId17"/>
    <p:sldId id="1889" r:id="rId18"/>
    <p:sldId id="1872" r:id="rId19"/>
    <p:sldId id="1874" r:id="rId20"/>
    <p:sldId id="1880" r:id="rId21"/>
    <p:sldId id="1879" r:id="rId22"/>
    <p:sldId id="1900" r:id="rId23"/>
    <p:sldId id="1839" r:id="rId24"/>
    <p:sldId id="1883" r:id="rId25"/>
    <p:sldId id="1908" r:id="rId26"/>
    <p:sldId id="1882" r:id="rId27"/>
    <p:sldId id="1848" r:id="rId28"/>
    <p:sldId id="1898" r:id="rId29"/>
    <p:sldId id="1899" r:id="rId30"/>
    <p:sldId id="1852" r:id="rId31"/>
    <p:sldId id="1853" r:id="rId32"/>
    <p:sldId id="1854" r:id="rId33"/>
    <p:sldId id="1855" r:id="rId34"/>
    <p:sldId id="1856" r:id="rId35"/>
    <p:sldId id="1857" r:id="rId36"/>
    <p:sldId id="260" r:id="rId37"/>
    <p:sldId id="1841" r:id="rId38"/>
    <p:sldId id="1833" r:id="rId39"/>
    <p:sldId id="1834" r:id="rId40"/>
    <p:sldId id="1909" r:id="rId41"/>
  </p:sldIdLst>
  <p:sldSz cx="12192000" cy="6858000"/>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404" autoAdjust="0"/>
  </p:normalViewPr>
  <p:slideViewPr>
    <p:cSldViewPr snapToGrid="0">
      <p:cViewPr varScale="1">
        <p:scale>
          <a:sx n="70" d="100"/>
          <a:sy n="70" d="100"/>
        </p:scale>
        <p:origin x="424" y="4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0" d="100"/>
          <a:sy n="70" d="100"/>
        </p:scale>
        <p:origin x="186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60325" cap="rnd">
              <a:solidFill>
                <a:schemeClr val="accent1"/>
              </a:solidFill>
              <a:round/>
            </a:ln>
            <a:effectLst>
              <a:outerShdw blurRad="50800" dist="38100" dir="2700000" algn="tl" rotWithShape="0">
                <a:prstClr val="black">
                  <a:alpha val="40000"/>
                </a:prstClr>
              </a:outerShdw>
            </a:effectLst>
          </c:spPr>
          <c:marker>
            <c:symbol val="circle"/>
            <c:size val="14"/>
            <c:spPr>
              <a:solidFill>
                <a:schemeClr val="accent1"/>
              </a:solidFill>
              <a:ln w="9525">
                <a:solidFill>
                  <a:schemeClr val="accent1"/>
                </a:solidFill>
              </a:ln>
              <a:effectLst>
                <a:outerShdw blurRad="50800" dist="38100" dir="2700000" algn="tl" rotWithShape="0">
                  <a:prstClr val="black">
                    <a:alpha val="40000"/>
                  </a:prstClr>
                </a:outerShdw>
              </a:effectLst>
            </c:spPr>
          </c:marker>
          <c:cat>
            <c:strRef>
              <c:f>'Sheet5 (3)'!$D$6:$D$9</c:f>
              <c:strCache>
                <c:ptCount val="4"/>
                <c:pt idx="0">
                  <c:v>小４</c:v>
                </c:pt>
                <c:pt idx="1">
                  <c:v>小６</c:v>
                </c:pt>
                <c:pt idx="2">
                  <c:v>中２</c:v>
                </c:pt>
                <c:pt idx="3">
                  <c:v>中３</c:v>
                </c:pt>
              </c:strCache>
            </c:strRef>
          </c:cat>
          <c:val>
            <c:numRef>
              <c:f>'Sheet5 (3)'!$E$6:$E$9</c:f>
              <c:numCache>
                <c:formatCode>General</c:formatCode>
                <c:ptCount val="4"/>
                <c:pt idx="0">
                  <c:v>14.4</c:v>
                </c:pt>
                <c:pt idx="1">
                  <c:v>29.2</c:v>
                </c:pt>
                <c:pt idx="2">
                  <c:v>27.8</c:v>
                </c:pt>
                <c:pt idx="3">
                  <c:v>31.9</c:v>
                </c:pt>
              </c:numCache>
            </c:numRef>
          </c:val>
          <c:smooth val="0"/>
          <c:extLst>
            <c:ext xmlns:c16="http://schemas.microsoft.com/office/drawing/2014/chart" uri="{C3380CC4-5D6E-409C-BE32-E72D297353CC}">
              <c16:uniqueId val="{00000000-5194-46AD-A8FB-A33C7D81C5EE}"/>
            </c:ext>
          </c:extLst>
        </c:ser>
        <c:dLbls>
          <c:showLegendKey val="0"/>
          <c:showVal val="0"/>
          <c:showCatName val="0"/>
          <c:showSerName val="0"/>
          <c:showPercent val="0"/>
          <c:showBubbleSize val="0"/>
        </c:dLbls>
        <c:marker val="1"/>
        <c:smooth val="0"/>
        <c:axId val="1124626352"/>
        <c:axId val="1124633072"/>
      </c:lineChart>
      <c:catAx>
        <c:axId val="112462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mn-cs"/>
              </a:defRPr>
            </a:pPr>
            <a:endParaRPr lang="ja-JP"/>
          </a:p>
        </c:txPr>
        <c:crossAx val="1124633072"/>
        <c:crosses val="autoZero"/>
        <c:auto val="1"/>
        <c:lblAlgn val="ctr"/>
        <c:lblOffset val="100"/>
        <c:noMultiLvlLbl val="0"/>
      </c:catAx>
      <c:valAx>
        <c:axId val="112463307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mn-cs"/>
              </a:defRPr>
            </a:pPr>
            <a:endParaRPr lang="ja-JP"/>
          </a:p>
        </c:txPr>
        <c:crossAx val="1124626352"/>
        <c:crosses val="autoZero"/>
        <c:crossBetween val="between"/>
        <c:majorUnit val="10"/>
      </c:valAx>
      <c:spPr>
        <a:solidFill>
          <a:schemeClr val="accent2">
            <a:lumMod val="20000"/>
            <a:lumOff val="80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3651882083549018E-2"/>
          <c:w val="0.97416147561093913"/>
          <c:h val="0.93597723961079482"/>
        </c:manualLayout>
      </c:layout>
      <c:lineChart>
        <c:grouping val="standard"/>
        <c:varyColors val="0"/>
        <c:dLbls>
          <c:showLegendKey val="0"/>
          <c:showVal val="0"/>
          <c:showCatName val="0"/>
          <c:showSerName val="0"/>
          <c:showPercent val="0"/>
          <c:showBubbleSize val="0"/>
        </c:dLbls>
        <c:marker val="1"/>
        <c:smooth val="0"/>
        <c:axId val="1320939999"/>
        <c:axId val="1320938559"/>
      </c:lineChart>
      <c:catAx>
        <c:axId val="1320939999"/>
        <c:scaling>
          <c:orientation val="minMax"/>
        </c:scaling>
        <c:delete val="1"/>
        <c:axPos val="b"/>
        <c:majorTickMark val="none"/>
        <c:minorTickMark val="none"/>
        <c:tickLblPos val="nextTo"/>
        <c:crossAx val="1320938559"/>
        <c:crosses val="autoZero"/>
        <c:auto val="1"/>
        <c:lblAlgn val="ctr"/>
        <c:lblOffset val="100"/>
        <c:noMultiLvlLbl val="0"/>
      </c:catAx>
      <c:valAx>
        <c:axId val="1320938559"/>
        <c:scaling>
          <c:orientation val="minMax"/>
          <c:min val="20"/>
        </c:scaling>
        <c:delete val="1"/>
        <c:axPos val="l"/>
        <c:majorGridlines>
          <c:spPr>
            <a:ln w="9525" cap="flat" cmpd="sng" algn="ctr">
              <a:noFill/>
              <a:round/>
            </a:ln>
            <a:effectLst/>
          </c:spPr>
        </c:majorGridlines>
        <c:numFmt formatCode="General" sourceLinked="1"/>
        <c:majorTickMark val="none"/>
        <c:minorTickMark val="none"/>
        <c:tickLblPos val="nextTo"/>
        <c:crossAx val="1320939999"/>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rnd" cmpd="sng" algn="ctr">
      <a:noFill/>
      <a:round/>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Sheet3!$B$3</c:f>
              <c:strCache>
                <c:ptCount val="1"/>
                <c:pt idx="0">
                  <c:v>①</c:v>
                </c:pt>
              </c:strCache>
            </c:strRef>
          </c:tx>
          <c:spPr>
            <a:ln w="63500" cap="rnd">
              <a:solidFill>
                <a:schemeClr val="accent1"/>
              </a:solidFill>
              <a:round/>
            </a:ln>
            <a:effectLst>
              <a:outerShdw blurRad="50800" dist="38100" dir="2700000" algn="tl" rotWithShape="0">
                <a:prstClr val="black">
                  <a:alpha val="40000"/>
                </a:prstClr>
              </a:outerShdw>
            </a:effectLst>
          </c:spPr>
          <c:marker>
            <c:symbol val="circle"/>
            <c:size val="18"/>
            <c:spPr>
              <a:solidFill>
                <a:schemeClr val="accent1"/>
              </a:solidFill>
              <a:ln w="9525">
                <a:solidFill>
                  <a:schemeClr val="accent1"/>
                </a:solidFill>
              </a:ln>
              <a:effectLst>
                <a:outerShdw blurRad="50800" dist="38100" dir="2700000" algn="tl" rotWithShape="0">
                  <a:prstClr val="black">
                    <a:alpha val="40000"/>
                  </a:prstClr>
                </a:outerShdw>
              </a:effectLst>
            </c:spPr>
          </c:marker>
          <c:dPt>
            <c:idx val="1"/>
            <c:marker>
              <c:symbol val="circle"/>
              <c:size val="18"/>
              <c:spPr>
                <a:solidFill>
                  <a:schemeClr val="accent1"/>
                </a:solidFill>
                <a:ln w="9525">
                  <a:solidFill>
                    <a:schemeClr val="accent1"/>
                  </a:solidFill>
                </a:ln>
                <a:effectLst>
                  <a:outerShdw blurRad="50800" dist="38100" dir="2700000" algn="tl" rotWithShape="0">
                    <a:prstClr val="black">
                      <a:alpha val="40000"/>
                    </a:prstClr>
                  </a:outerShdw>
                </a:effectLst>
              </c:spPr>
            </c:marker>
            <c:bubble3D val="0"/>
            <c:spPr>
              <a:ln w="63500" cap="rnd">
                <a:solidFill>
                  <a:schemeClr val="accent1"/>
                </a:solidFill>
                <a:prstDash val="sysDash"/>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626-4351-AF72-9C13B589F9E4}"/>
              </c:ext>
            </c:extLst>
          </c:dPt>
          <c:dPt>
            <c:idx val="2"/>
            <c:marker>
              <c:symbol val="circle"/>
              <c:size val="18"/>
              <c:spPr>
                <a:solidFill>
                  <a:schemeClr val="accent1"/>
                </a:solidFill>
                <a:ln w="9525">
                  <a:solidFill>
                    <a:schemeClr val="accent1"/>
                  </a:solidFill>
                </a:ln>
                <a:effectLst>
                  <a:outerShdw blurRad="50800" dist="38100" dir="2700000" algn="tl" rotWithShape="0">
                    <a:prstClr val="black">
                      <a:alpha val="40000"/>
                    </a:prstClr>
                  </a:outerShdw>
                </a:effectLst>
              </c:spPr>
            </c:marker>
            <c:bubble3D val="0"/>
            <c:spPr>
              <a:ln w="63500" cap="rnd">
                <a:solidFill>
                  <a:schemeClr val="accent1"/>
                </a:solidFill>
                <a:prstDash val="sysDash"/>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4-5626-4351-AF72-9C13B589F9E4}"/>
              </c:ext>
            </c:extLst>
          </c:dPt>
          <c:dPt>
            <c:idx val="3"/>
            <c:marker>
              <c:symbol val="circle"/>
              <c:size val="18"/>
              <c:spPr>
                <a:solidFill>
                  <a:schemeClr val="accent1"/>
                </a:solidFill>
                <a:ln w="9525">
                  <a:solidFill>
                    <a:schemeClr val="accent1"/>
                  </a:solidFill>
                </a:ln>
                <a:effectLst>
                  <a:outerShdw blurRad="50800" dist="38100" dir="2700000" algn="tl" rotWithShape="0">
                    <a:prstClr val="black">
                      <a:alpha val="40000"/>
                    </a:prstClr>
                  </a:outerShdw>
                </a:effectLst>
              </c:spPr>
            </c:marker>
            <c:bubble3D val="0"/>
            <c:spPr>
              <a:ln w="63500" cap="rnd">
                <a:solidFill>
                  <a:schemeClr val="accent1"/>
                </a:solidFill>
                <a:prstDash val="sysDash"/>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626-4351-AF72-9C13B589F9E4}"/>
              </c:ext>
            </c:extLst>
          </c:dPt>
          <c:val>
            <c:numRef>
              <c:f>Sheet3!$C$3:$F$3</c:f>
              <c:numCache>
                <c:formatCode>General</c:formatCode>
                <c:ptCount val="4"/>
                <c:pt idx="0">
                  <c:v>50</c:v>
                </c:pt>
                <c:pt idx="1">
                  <c:v>39.6</c:v>
                </c:pt>
                <c:pt idx="2">
                  <c:v>31.6</c:v>
                </c:pt>
                <c:pt idx="3">
                  <c:v>26.6</c:v>
                </c:pt>
              </c:numCache>
            </c:numRef>
          </c:val>
          <c:smooth val="0"/>
          <c:extLst>
            <c:ext xmlns:c16="http://schemas.microsoft.com/office/drawing/2014/chart" uri="{C3380CC4-5D6E-409C-BE32-E72D297353CC}">
              <c16:uniqueId val="{00000000-5626-4351-AF72-9C13B589F9E4}"/>
            </c:ext>
          </c:extLst>
        </c:ser>
        <c:ser>
          <c:idx val="1"/>
          <c:order val="1"/>
          <c:tx>
            <c:strRef>
              <c:f>Sheet3!$B$4</c:f>
              <c:strCache>
                <c:ptCount val="1"/>
                <c:pt idx="0">
                  <c:v>②</c:v>
                </c:pt>
              </c:strCache>
            </c:strRef>
          </c:tx>
          <c:spPr>
            <a:ln w="63500" cap="rnd">
              <a:solidFill>
                <a:schemeClr val="accent2"/>
              </a:solidFill>
              <a:prstDash val="sysDot"/>
              <a:round/>
            </a:ln>
            <a:effectLst>
              <a:outerShdw blurRad="50800" dist="38100" dir="2700000" algn="tl" rotWithShape="0">
                <a:prstClr val="black">
                  <a:alpha val="40000"/>
                </a:prstClr>
              </a:outerShdw>
            </a:effectLst>
          </c:spPr>
          <c:marker>
            <c:symbol val="circle"/>
            <c:size val="20"/>
            <c:spPr>
              <a:solidFill>
                <a:schemeClr val="accent2"/>
              </a:solidFill>
              <a:ln w="9525">
                <a:solidFill>
                  <a:schemeClr val="accent2"/>
                </a:solidFill>
              </a:ln>
              <a:effectLst>
                <a:outerShdw blurRad="50800" dist="38100" dir="2700000" algn="tl" rotWithShape="0">
                  <a:prstClr val="black">
                    <a:alpha val="40000"/>
                  </a:prstClr>
                </a:outerShdw>
              </a:effectLst>
            </c:spPr>
          </c:marker>
          <c:val>
            <c:numRef>
              <c:f>Sheet3!$C$4:$F$4</c:f>
              <c:numCache>
                <c:formatCode>General</c:formatCode>
                <c:ptCount val="4"/>
                <c:pt idx="0">
                  <c:v>46.7</c:v>
                </c:pt>
                <c:pt idx="1">
                  <c:v>52.1</c:v>
                </c:pt>
                <c:pt idx="2">
                  <c:v>48</c:v>
                </c:pt>
                <c:pt idx="3">
                  <c:v>51.6</c:v>
                </c:pt>
              </c:numCache>
            </c:numRef>
          </c:val>
          <c:smooth val="0"/>
          <c:extLst>
            <c:ext xmlns:c16="http://schemas.microsoft.com/office/drawing/2014/chart" uri="{C3380CC4-5D6E-409C-BE32-E72D297353CC}">
              <c16:uniqueId val="{00000001-5626-4351-AF72-9C13B589F9E4}"/>
            </c:ext>
          </c:extLst>
        </c:ser>
        <c:ser>
          <c:idx val="2"/>
          <c:order val="2"/>
          <c:tx>
            <c:strRef>
              <c:f>Sheet3!$B$5</c:f>
              <c:strCache>
                <c:ptCount val="1"/>
                <c:pt idx="0">
                  <c:v>③</c:v>
                </c:pt>
              </c:strCache>
            </c:strRef>
          </c:tx>
          <c:spPr>
            <a:ln w="63500" cap="rnd">
              <a:solidFill>
                <a:schemeClr val="accent3"/>
              </a:solidFill>
              <a:round/>
            </a:ln>
            <a:effectLst>
              <a:outerShdw blurRad="50800" dist="38100" dir="2700000" algn="tl" rotWithShape="0">
                <a:prstClr val="black">
                  <a:alpha val="40000"/>
                </a:prstClr>
              </a:outerShdw>
            </a:effectLst>
          </c:spPr>
          <c:marker>
            <c:symbol val="circle"/>
            <c:size val="20"/>
            <c:spPr>
              <a:solidFill>
                <a:schemeClr val="accent3"/>
              </a:solidFill>
              <a:ln w="9525">
                <a:solidFill>
                  <a:schemeClr val="accent3"/>
                </a:solidFill>
              </a:ln>
              <a:effectLst>
                <a:outerShdw blurRad="50800" dist="38100" dir="2700000" algn="tl" rotWithShape="0">
                  <a:prstClr val="black">
                    <a:alpha val="40000"/>
                  </a:prstClr>
                </a:outerShdw>
              </a:effectLst>
            </c:spPr>
          </c:marker>
          <c:val>
            <c:numRef>
              <c:f>Sheet3!$C$5:$F$5</c:f>
              <c:numCache>
                <c:formatCode>General</c:formatCode>
                <c:ptCount val="4"/>
                <c:pt idx="0">
                  <c:v>33.299999999999997</c:v>
                </c:pt>
                <c:pt idx="1">
                  <c:v>53.1</c:v>
                </c:pt>
                <c:pt idx="2">
                  <c:v>56.9</c:v>
                </c:pt>
                <c:pt idx="3">
                  <c:v>57.2</c:v>
                </c:pt>
              </c:numCache>
            </c:numRef>
          </c:val>
          <c:smooth val="0"/>
          <c:extLst>
            <c:ext xmlns:c16="http://schemas.microsoft.com/office/drawing/2014/chart" uri="{C3380CC4-5D6E-409C-BE32-E72D297353CC}">
              <c16:uniqueId val="{00000002-5626-4351-AF72-9C13B589F9E4}"/>
            </c:ext>
          </c:extLst>
        </c:ser>
        <c:dLbls>
          <c:showLegendKey val="0"/>
          <c:showVal val="0"/>
          <c:showCatName val="0"/>
          <c:showSerName val="0"/>
          <c:showPercent val="0"/>
          <c:showBubbleSize val="0"/>
        </c:dLbls>
        <c:marker val="1"/>
        <c:smooth val="0"/>
        <c:axId val="1320939999"/>
        <c:axId val="1320938559"/>
      </c:lineChart>
      <c:catAx>
        <c:axId val="1320939999"/>
        <c:scaling>
          <c:orientation val="minMax"/>
        </c:scaling>
        <c:delete val="1"/>
        <c:axPos val="b"/>
        <c:majorTickMark val="none"/>
        <c:minorTickMark val="none"/>
        <c:tickLblPos val="nextTo"/>
        <c:crossAx val="1320938559"/>
        <c:crosses val="autoZero"/>
        <c:auto val="1"/>
        <c:lblAlgn val="ctr"/>
        <c:lblOffset val="100"/>
        <c:noMultiLvlLbl val="0"/>
      </c:catAx>
      <c:valAx>
        <c:axId val="1320938559"/>
        <c:scaling>
          <c:orientation val="minMax"/>
          <c:min val="20"/>
        </c:scaling>
        <c:delete val="1"/>
        <c:axPos val="l"/>
        <c:majorGridlines>
          <c:spPr>
            <a:ln w="9525" cap="flat" cmpd="sng" algn="ctr">
              <a:noFill/>
              <a:round/>
            </a:ln>
            <a:effectLst/>
          </c:spPr>
        </c:majorGridlines>
        <c:numFmt formatCode="General" sourceLinked="1"/>
        <c:majorTickMark val="none"/>
        <c:minorTickMark val="none"/>
        <c:tickLblPos val="nextTo"/>
        <c:crossAx val="1320939999"/>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rnd"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0.11124</cdr:x>
      <cdr:y>0.63999</cdr:y>
    </cdr:from>
    <cdr:to>
      <cdr:x>0.13386</cdr:x>
      <cdr:y>0.69619</cdr:y>
    </cdr:to>
    <cdr:sp macro="" textlink="">
      <cdr:nvSpPr>
        <cdr:cNvPr id="2" name="楕円 1">
          <a:extLst xmlns:a="http://schemas.openxmlformats.org/drawingml/2006/main">
            <a:ext uri="{FF2B5EF4-FFF2-40B4-BE49-F238E27FC236}">
              <a16:creationId xmlns:a16="http://schemas.microsoft.com/office/drawing/2014/main" id="{EB76A6B4-1B0E-8E3B-DE4F-E2591A5C1867}"/>
            </a:ext>
          </a:extLst>
        </cdr:cNvPr>
        <cdr:cNvSpPr/>
      </cdr:nvSpPr>
      <cdr:spPr>
        <a:xfrm xmlns:a="http://schemas.openxmlformats.org/drawingml/2006/main">
          <a:off x="1202898" y="2792945"/>
          <a:ext cx="244538" cy="245281"/>
        </a:xfrm>
        <a:prstGeom xmlns:a="http://schemas.openxmlformats.org/drawingml/2006/main" prst="ellipse">
          <a:avLst/>
        </a:prstGeom>
        <a:solidFill xmlns:a="http://schemas.openxmlformats.org/drawingml/2006/main">
          <a:schemeClr val="accent3"/>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kern="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26761E1-F148-12FA-5655-3D3BF7F53AA3}"/>
              </a:ext>
            </a:extLst>
          </p:cNvPr>
          <p:cNvSpPr>
            <a:spLocks noGrp="1"/>
          </p:cNvSpPr>
          <p:nvPr>
            <p:ph type="hdr" sz="quarter"/>
          </p:nvPr>
        </p:nvSpPr>
        <p:spPr>
          <a:xfrm>
            <a:off x="300251" y="286840"/>
            <a:ext cx="4306888" cy="341313"/>
          </a:xfrm>
          <a:prstGeom prst="rect">
            <a:avLst/>
          </a:prstGeom>
        </p:spPr>
        <p:txBody>
          <a:bodyPr vert="horz" lIns="91440" tIns="45720" rIns="91440" bIns="45720" rtlCol="0"/>
          <a:lstStyle>
            <a:lvl1pPr algn="l">
              <a:defRPr sz="1200"/>
            </a:lvl1pPr>
          </a:lstStyle>
          <a:p>
            <a:r>
              <a:rPr kumimoji="1" lang="ja-JP" altLang="en-US" dirty="0"/>
              <a:t>魚津市立東部中学校</a:t>
            </a:r>
            <a:r>
              <a:rPr kumimoji="1" lang="en-US" altLang="ja-JP" dirty="0"/>
              <a:t>_</a:t>
            </a:r>
            <a:r>
              <a:rPr kumimoji="1" lang="ja-JP" altLang="en-US" dirty="0"/>
              <a:t>サポートシート説明</a:t>
            </a:r>
          </a:p>
        </p:txBody>
      </p:sp>
      <p:sp>
        <p:nvSpPr>
          <p:cNvPr id="3" name="日付プレースホルダー 2">
            <a:extLst>
              <a:ext uri="{FF2B5EF4-FFF2-40B4-BE49-F238E27FC236}">
                <a16:creationId xmlns:a16="http://schemas.microsoft.com/office/drawing/2014/main" id="{AB52C417-571B-FF49-7477-E7A5442808FD}"/>
              </a:ext>
            </a:extLst>
          </p:cNvPr>
          <p:cNvSpPr>
            <a:spLocks noGrp="1"/>
          </p:cNvSpPr>
          <p:nvPr>
            <p:ph type="dt" sz="quarter" idx="1"/>
          </p:nvPr>
        </p:nvSpPr>
        <p:spPr>
          <a:xfrm>
            <a:off x="4969669" y="286841"/>
            <a:ext cx="4308475" cy="341313"/>
          </a:xfrm>
          <a:prstGeom prst="rect">
            <a:avLst/>
          </a:prstGeom>
        </p:spPr>
        <p:txBody>
          <a:bodyPr vert="horz" lIns="91440" tIns="45720" rIns="91440" bIns="45720" rtlCol="0"/>
          <a:lstStyle>
            <a:lvl1pPr algn="r">
              <a:defRPr sz="1200"/>
            </a:lvl1pPr>
          </a:lstStyle>
          <a:p>
            <a:r>
              <a:rPr kumimoji="1" lang="en-US" altLang="ja-JP" dirty="0"/>
              <a:t>2025/08/26</a:t>
            </a:r>
            <a:endParaRPr kumimoji="1" lang="ja-JP" altLang="en-US" dirty="0"/>
          </a:p>
        </p:txBody>
      </p:sp>
      <p:sp>
        <p:nvSpPr>
          <p:cNvPr id="4" name="フッター プレースホルダー 3">
            <a:extLst>
              <a:ext uri="{FF2B5EF4-FFF2-40B4-BE49-F238E27FC236}">
                <a16:creationId xmlns:a16="http://schemas.microsoft.com/office/drawing/2014/main" id="{4F5C462D-5405-0146-4AC4-AD139EF5843E}"/>
              </a:ext>
            </a:extLst>
          </p:cNvPr>
          <p:cNvSpPr>
            <a:spLocks noGrp="1"/>
          </p:cNvSpPr>
          <p:nvPr>
            <p:ph type="ftr" sz="quarter" idx="2"/>
          </p:nvPr>
        </p:nvSpPr>
        <p:spPr>
          <a:xfrm>
            <a:off x="300251" y="6349704"/>
            <a:ext cx="4306888" cy="341312"/>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C2B5F209-F7F0-E8E8-96C6-785416BD4BC3}"/>
              </a:ext>
            </a:extLst>
          </p:cNvPr>
          <p:cNvSpPr>
            <a:spLocks noGrp="1"/>
          </p:cNvSpPr>
          <p:nvPr>
            <p:ph type="sldNum" sz="quarter" idx="3"/>
          </p:nvPr>
        </p:nvSpPr>
        <p:spPr>
          <a:xfrm>
            <a:off x="4969669" y="6349703"/>
            <a:ext cx="4308475" cy="341312"/>
          </a:xfrm>
          <a:prstGeom prst="rect">
            <a:avLst/>
          </a:prstGeom>
        </p:spPr>
        <p:txBody>
          <a:bodyPr vert="horz" lIns="91440" tIns="45720" rIns="91440" bIns="45720" rtlCol="0" anchor="b"/>
          <a:lstStyle>
            <a:lvl1pPr algn="r">
              <a:defRPr sz="1200"/>
            </a:lvl1pPr>
          </a:lstStyle>
          <a:p>
            <a:fld id="{385C5D98-9706-4B5C-A473-E446F517E7F3}" type="slidenum">
              <a:rPr kumimoji="1" lang="ja-JP" altLang="en-US" smtClean="0"/>
              <a:t>‹#›</a:t>
            </a:fld>
            <a:endParaRPr kumimoji="1" lang="ja-JP" altLang="en-US"/>
          </a:p>
        </p:txBody>
      </p:sp>
    </p:spTree>
    <p:extLst>
      <p:ext uri="{BB962C8B-B14F-4D97-AF65-F5344CB8AC3E}">
        <p14:creationId xmlns:p14="http://schemas.microsoft.com/office/powerpoint/2010/main" val="819954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7046" cy="34154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2" y="1"/>
            <a:ext cx="4307046" cy="341542"/>
          </a:xfrm>
          <a:prstGeom prst="rect">
            <a:avLst/>
          </a:prstGeom>
        </p:spPr>
        <p:txBody>
          <a:bodyPr vert="horz" lIns="91440" tIns="45720" rIns="91440" bIns="45720" rtlCol="0"/>
          <a:lstStyle>
            <a:lvl1pPr algn="r">
              <a:defRPr sz="1200"/>
            </a:lvl1pPr>
          </a:lstStyle>
          <a:p>
            <a:fld id="{B139F024-7EA4-449A-B547-25DC02C74218}" type="datetimeFigureOut">
              <a:rPr kumimoji="1" lang="ja-JP" altLang="en-US" smtClean="0"/>
              <a:t>2026/2/22</a:t>
            </a:fld>
            <a:endParaRPr kumimoji="1" lang="ja-JP" altLang="en-US"/>
          </a:p>
        </p:txBody>
      </p:sp>
      <p:sp>
        <p:nvSpPr>
          <p:cNvPr id="4" name="スライド イメージ プレースホルダー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659"/>
            <a:ext cx="4307046" cy="34154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2" y="6465659"/>
            <a:ext cx="4307046" cy="341541"/>
          </a:xfrm>
          <a:prstGeom prst="rect">
            <a:avLst/>
          </a:prstGeom>
        </p:spPr>
        <p:txBody>
          <a:bodyPr vert="horz" lIns="91440" tIns="45720" rIns="91440" bIns="45720" rtlCol="0" anchor="b"/>
          <a:lstStyle>
            <a:lvl1pPr algn="r">
              <a:defRPr sz="1200"/>
            </a:lvl1pPr>
          </a:lstStyle>
          <a:p>
            <a:fld id="{FC7CA697-C01D-462A-B68B-12E996A29796}" type="slidenum">
              <a:rPr kumimoji="1" lang="ja-JP" altLang="en-US" smtClean="0"/>
              <a:t>‹#›</a:t>
            </a:fld>
            <a:endParaRPr kumimoji="1" lang="ja-JP" altLang="en-US"/>
          </a:p>
        </p:txBody>
      </p:sp>
    </p:spTree>
    <p:extLst>
      <p:ext uri="{BB962C8B-B14F-4D97-AF65-F5344CB8AC3E}">
        <p14:creationId xmlns:p14="http://schemas.microsoft.com/office/powerpoint/2010/main" val="26065499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①　今日は、定期相談の準備に活用できる「定期相談サポートシート集」について、みなさんに紹介します。</a:t>
            </a:r>
          </a:p>
          <a:p>
            <a:r>
              <a:rPr kumimoji="1" lang="ja-JP" altLang="ja-JP" sz="1200" kern="1200" dirty="0">
                <a:solidFill>
                  <a:schemeClr val="tx1"/>
                </a:solidFill>
                <a:effectLst/>
                <a:latin typeface="+mn-lt"/>
                <a:ea typeface="+mn-ea"/>
                <a:cs typeface="+mn-cs"/>
              </a:rPr>
              <a:t>お手元のサポートシート集をご覧いただきながら、３0分ほどの話を考えています。★</a:t>
            </a:r>
            <a:endParaRPr kumimoji="1" lang="en-US" altLang="ja-JP" sz="1800" dirty="0"/>
          </a:p>
        </p:txBody>
      </p:sp>
      <p:sp>
        <p:nvSpPr>
          <p:cNvPr id="5" name="スライド番号プレースホルダー 4"/>
          <p:cNvSpPr>
            <a:spLocks noGrp="1"/>
          </p:cNvSpPr>
          <p:nvPr>
            <p:ph type="sldNum" sz="quarter" idx="5"/>
          </p:nvPr>
        </p:nvSpPr>
        <p:spPr/>
        <p:txBody>
          <a:bodyPr/>
          <a:lstStyle/>
          <a:p>
            <a:fld id="{42B1606E-80AD-48AE-A495-EFD6C3B65DDC}" type="slidenum">
              <a:rPr kumimoji="1" lang="ja-JP" altLang="en-US" smtClean="0"/>
              <a:t>1</a:t>
            </a:fld>
            <a:endParaRPr kumimoji="1" lang="ja-JP" altLang="en-US"/>
          </a:p>
        </p:txBody>
      </p:sp>
    </p:spTree>
    <p:extLst>
      <p:ext uri="{BB962C8B-B14F-4D97-AF65-F5344CB8AC3E}">
        <p14:creationId xmlns:p14="http://schemas.microsoft.com/office/powerpoint/2010/main" val="204729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⑩　このサポートシート集は、教師の振り返りと児童生徒の視点に立って考えることをサポートするものです。★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10</a:t>
            </a:fld>
            <a:endParaRPr kumimoji="1" lang="ja-JP" altLang="en-US"/>
          </a:p>
        </p:txBody>
      </p:sp>
    </p:spTree>
    <p:extLst>
      <p:ext uri="{BB962C8B-B14F-4D97-AF65-F5344CB8AC3E}">
        <p14:creationId xmlns:p14="http://schemas.microsoft.com/office/powerpoint/2010/main" val="2203061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E8A46-DCAE-677E-F8D1-E4A0F32C82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FA695D-B7DA-0128-0C3E-94F019D711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230CE5-4484-C6DB-197C-0239B53E3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⑪　シートは全部で</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種類あります。１ページと２ページにある、このナビシートを見ながら、先生方が各自で必要なものを、好きなところから選んで使っていくことができます。★</a:t>
            </a:r>
          </a:p>
          <a:p>
            <a:endParaRPr kumimoji="1" lang="ja-JP" altLang="en-US" dirty="0"/>
          </a:p>
        </p:txBody>
      </p:sp>
      <p:sp>
        <p:nvSpPr>
          <p:cNvPr id="4" name="スライド番号プレースホルダー 3">
            <a:extLst>
              <a:ext uri="{FF2B5EF4-FFF2-40B4-BE49-F238E27FC236}">
                <a16:creationId xmlns:a16="http://schemas.microsoft.com/office/drawing/2014/main" id="{19917C78-34D9-DC65-7A13-DB1BB53F60B9}"/>
              </a:ext>
            </a:extLst>
          </p:cNvPr>
          <p:cNvSpPr>
            <a:spLocks noGrp="1"/>
          </p:cNvSpPr>
          <p:nvPr>
            <p:ph type="sldNum" sz="quarter" idx="5"/>
          </p:nvPr>
        </p:nvSpPr>
        <p:spPr/>
        <p:txBody>
          <a:bodyPr/>
          <a:lstStyle/>
          <a:p>
            <a:fld id="{FC7CA697-C01D-462A-B68B-12E996A29796}" type="slidenum">
              <a:rPr kumimoji="1" lang="ja-JP" altLang="en-US" smtClean="0"/>
              <a:t>11</a:t>
            </a:fld>
            <a:endParaRPr kumimoji="1" lang="ja-JP" altLang="en-US"/>
          </a:p>
        </p:txBody>
      </p:sp>
    </p:spTree>
    <p:extLst>
      <p:ext uri="{BB962C8B-B14F-4D97-AF65-F5344CB8AC3E}">
        <p14:creationId xmlns:p14="http://schemas.microsoft.com/office/powerpoint/2010/main" val="190287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03A4B-CB8D-C94D-E145-CC3361268D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A12DE5-DD2B-199C-9140-54BA5A9A1C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4532CC-7C93-FDE1-A88B-67952A152D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⑫　このシートを活用していただく前に、必ず読んでほしいのが、「ここからスタート！定期相談」のページです。★</a:t>
            </a:r>
          </a:p>
          <a:p>
            <a:endParaRPr kumimoji="1" lang="ja-JP" altLang="en-US" dirty="0"/>
          </a:p>
        </p:txBody>
      </p:sp>
      <p:sp>
        <p:nvSpPr>
          <p:cNvPr id="4" name="スライド番号プレースホルダー 3">
            <a:extLst>
              <a:ext uri="{FF2B5EF4-FFF2-40B4-BE49-F238E27FC236}">
                <a16:creationId xmlns:a16="http://schemas.microsoft.com/office/drawing/2014/main" id="{74153DD4-B86D-77DC-D734-A7CF344088ED}"/>
              </a:ext>
            </a:extLst>
          </p:cNvPr>
          <p:cNvSpPr>
            <a:spLocks noGrp="1"/>
          </p:cNvSpPr>
          <p:nvPr>
            <p:ph type="sldNum" sz="quarter" idx="5"/>
          </p:nvPr>
        </p:nvSpPr>
        <p:spPr/>
        <p:txBody>
          <a:bodyPr/>
          <a:lstStyle/>
          <a:p>
            <a:fld id="{FC7CA697-C01D-462A-B68B-12E996A29796}" type="slidenum">
              <a:rPr kumimoji="1" lang="ja-JP" altLang="en-US" smtClean="0"/>
              <a:t>12</a:t>
            </a:fld>
            <a:endParaRPr kumimoji="1" lang="ja-JP" altLang="en-US"/>
          </a:p>
        </p:txBody>
      </p:sp>
    </p:spTree>
    <p:extLst>
      <p:ext uri="{BB962C8B-B14F-4D97-AF65-F5344CB8AC3E}">
        <p14:creationId xmlns:p14="http://schemas.microsoft.com/office/powerpoint/2010/main" val="147017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⑬　3ページ・4ページを開いてみてください。シートの前提となる考え方を説明しています。今日はまず、このページの動画版を一緒に視聴したいと思います。★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13</a:t>
            </a:fld>
            <a:endParaRPr kumimoji="1" lang="ja-JP" altLang="en-US"/>
          </a:p>
        </p:txBody>
      </p:sp>
    </p:spTree>
    <p:extLst>
      <p:ext uri="{BB962C8B-B14F-4D97-AF65-F5344CB8AC3E}">
        <p14:creationId xmlns:p14="http://schemas.microsoft.com/office/powerpoint/2010/main" val="61412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87D8A-ABF6-9EA1-0335-BAA3289201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2FEC1E-C153-D343-A371-5EB8093241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E797EF-2039-8D34-A628-9EDE5CE2BE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⑭　</a:t>
            </a:r>
            <a:r>
              <a:rPr kumimoji="1" lang="ja-JP" altLang="ja-JP" sz="1200" u="sng" kern="1200" dirty="0">
                <a:solidFill>
                  <a:schemeClr val="tx1"/>
                </a:solidFill>
                <a:effectLst/>
                <a:latin typeface="+mn-lt"/>
                <a:ea typeface="+mn-ea"/>
                <a:cs typeface="+mn-cs"/>
              </a:rPr>
              <a:t>（動画再生</a:t>
            </a:r>
            <a:r>
              <a:rPr kumimoji="1" lang="en-US" altLang="ja-JP" sz="1200" u="sng" kern="1200" dirty="0">
                <a:solidFill>
                  <a:schemeClr val="tx1"/>
                </a:solidFill>
                <a:effectLst/>
                <a:latin typeface="+mn-lt"/>
                <a:ea typeface="+mn-ea"/>
                <a:cs typeface="+mn-cs"/>
              </a:rPr>
              <a:t>_</a:t>
            </a:r>
            <a:r>
              <a:rPr kumimoji="1" lang="ja-JP" altLang="ja-JP" sz="1200" u="sng" kern="1200" dirty="0">
                <a:solidFill>
                  <a:schemeClr val="tx1"/>
                </a:solidFill>
                <a:effectLst/>
                <a:latin typeface="+mn-lt"/>
                <a:ea typeface="+mn-ea"/>
                <a:cs typeface="+mn-cs"/>
              </a:rPr>
              <a:t>６分００秒）★</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a:extLst>
              <a:ext uri="{FF2B5EF4-FFF2-40B4-BE49-F238E27FC236}">
                <a16:creationId xmlns:a16="http://schemas.microsoft.com/office/drawing/2014/main" id="{906EB0CA-F761-A244-C629-E0FDF0865D07}"/>
              </a:ext>
            </a:extLst>
          </p:cNvPr>
          <p:cNvSpPr>
            <a:spLocks noGrp="1"/>
          </p:cNvSpPr>
          <p:nvPr>
            <p:ph type="sldNum" sz="quarter" idx="5"/>
          </p:nvPr>
        </p:nvSpPr>
        <p:spPr/>
        <p:txBody>
          <a:bodyPr/>
          <a:lstStyle/>
          <a:p>
            <a:fld id="{FC7CA697-C01D-462A-B68B-12E996A29796}" type="slidenum">
              <a:rPr kumimoji="1" lang="ja-JP" altLang="en-US" smtClean="0"/>
              <a:t>14</a:t>
            </a:fld>
            <a:endParaRPr kumimoji="1" lang="ja-JP" altLang="en-US"/>
          </a:p>
        </p:txBody>
      </p:sp>
    </p:spTree>
    <p:extLst>
      <p:ext uri="{BB962C8B-B14F-4D97-AF65-F5344CB8AC3E}">
        <p14:creationId xmlns:p14="http://schemas.microsoft.com/office/powerpoint/2010/main" val="265846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⑮　ありがとうございました。</a:t>
            </a:r>
          </a:p>
          <a:p>
            <a:r>
              <a:rPr kumimoji="1" lang="ja-JP" altLang="ja-JP" sz="1200" b="1" kern="1200" dirty="0">
                <a:solidFill>
                  <a:schemeClr val="tx1"/>
                </a:solidFill>
                <a:effectLst/>
                <a:latin typeface="+mn-lt"/>
                <a:ea typeface="+mn-ea"/>
                <a:cs typeface="+mn-cs"/>
              </a:rPr>
              <a:t>＜続けてシートの体験をする場合＞</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では、シートの中から２つほど、みんなで試してみたいと思います。★</a:t>
            </a:r>
          </a:p>
          <a:p>
            <a:r>
              <a:rPr kumimoji="1" lang="ja-JP" altLang="ja-JP" sz="1200" kern="1200" dirty="0">
                <a:solidFill>
                  <a:schemeClr val="tx1"/>
                </a:solidFill>
                <a:effectLst/>
                <a:latin typeface="+mn-lt"/>
                <a:ea typeface="+mn-ea"/>
                <a:cs typeface="+mn-cs"/>
              </a:rPr>
              <a:t> </a:t>
            </a:r>
            <a:r>
              <a:rPr kumimoji="1" lang="ja-JP" altLang="ja-JP" sz="1200" b="1" kern="1200" dirty="0">
                <a:solidFill>
                  <a:schemeClr val="tx1"/>
                </a:solidFill>
                <a:effectLst/>
                <a:latin typeface="+mn-lt"/>
                <a:ea typeface="+mn-ea"/>
                <a:cs typeface="+mn-cs"/>
              </a:rPr>
              <a:t>＜体験をせず、各シートの紹介に進む場合＞</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それでは、どんなシートがあるのかを紹介します。</a:t>
            </a:r>
            <a:r>
              <a:rPr kumimoji="1" lang="ja-JP" altLang="ja-JP" sz="1200" b="1" u="wavy" kern="1200" dirty="0">
                <a:solidFill>
                  <a:schemeClr val="tx1"/>
                </a:solidFill>
                <a:effectLst/>
                <a:latin typeface="+mn-lt"/>
                <a:ea typeface="+mn-ea"/>
                <a:cs typeface="+mn-cs"/>
              </a:rPr>
              <a:t>矢印をクリック★⇒</a:t>
            </a:r>
            <a:r>
              <a:rPr kumimoji="1" lang="ja-JP" altLang="ja-JP" sz="1200" kern="1200" dirty="0">
                <a:solidFill>
                  <a:schemeClr val="tx1"/>
                </a:solidFill>
                <a:effectLst/>
                <a:latin typeface="+mn-lt"/>
                <a:ea typeface="+mn-ea"/>
                <a:cs typeface="+mn-cs"/>
              </a:rPr>
              <a:t>㉖のスライドへ</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15</a:t>
            </a:fld>
            <a:endParaRPr kumimoji="1" lang="ja-JP" altLang="en-US"/>
          </a:p>
        </p:txBody>
      </p:sp>
    </p:spTree>
    <p:extLst>
      <p:ext uri="{BB962C8B-B14F-4D97-AF65-F5344CB8AC3E}">
        <p14:creationId xmlns:p14="http://schemas.microsoft.com/office/powerpoint/2010/main" val="30802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⑯　今日、体験するのは「こうあるべき」ほぐしシートと、「子供も安心」事前説明シートの2つです。★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16</a:t>
            </a:fld>
            <a:endParaRPr kumimoji="1" lang="ja-JP" altLang="en-US"/>
          </a:p>
        </p:txBody>
      </p:sp>
    </p:spTree>
    <p:extLst>
      <p:ext uri="{BB962C8B-B14F-4D97-AF65-F5344CB8AC3E}">
        <p14:creationId xmlns:p14="http://schemas.microsoft.com/office/powerpoint/2010/main" val="345590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⑰　9ページを開いてください。「こうあるべきほぐしシート」です。★教師は、定期相談では子供が本音を話す時間であるべきなのに…とか、児童生徒を理解しなければいけない時間なのに…、または、ここで問題を把握しなけれないけないのに…など、多くの「べき」を感じているようです。★皆さんはどうですか？★</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17</a:t>
            </a:fld>
            <a:endParaRPr kumimoji="1" lang="ja-JP" altLang="en-US"/>
          </a:p>
        </p:txBody>
      </p:sp>
    </p:spTree>
    <p:extLst>
      <p:ext uri="{BB962C8B-B14F-4D97-AF65-F5344CB8AC3E}">
        <p14:creationId xmlns:p14="http://schemas.microsoft.com/office/powerpoint/2010/main" val="151896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⑱　この思いが強すぎてしまうと、「定期相談は</a:t>
            </a:r>
            <a:r>
              <a:rPr kumimoji="1" lang="ja-JP" altLang="ja-JP" sz="1200" u="sng" kern="1200" dirty="0">
                <a:solidFill>
                  <a:schemeClr val="tx1"/>
                </a:solidFill>
                <a:effectLst/>
                <a:latin typeface="+mn-lt"/>
                <a:ea typeface="+mn-ea"/>
                <a:cs typeface="+mn-cs"/>
              </a:rPr>
              <a:t>こうあるべき</a:t>
            </a:r>
            <a:r>
              <a:rPr kumimoji="1" lang="ja-JP" altLang="ja-JP" sz="1200" kern="1200" dirty="0">
                <a:solidFill>
                  <a:schemeClr val="tx1"/>
                </a:solidFill>
                <a:effectLst/>
                <a:latin typeface="+mn-lt"/>
                <a:ea typeface="+mn-ea"/>
                <a:cs typeface="+mn-cs"/>
              </a:rPr>
              <a:t>」に縛られてしまい、結果として先生も子供も息苦しい時間になってしまいます。そうならないように、自分の思いの強さを自覚し、考え方をほぐすためのシートです。★</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18</a:t>
            </a:fld>
            <a:endParaRPr kumimoji="1" lang="ja-JP" altLang="en-US"/>
          </a:p>
        </p:txBody>
      </p:sp>
    </p:spTree>
    <p:extLst>
      <p:ext uri="{BB962C8B-B14F-4D97-AF65-F5344CB8AC3E}">
        <p14:creationId xmlns:p14="http://schemas.microsoft.com/office/powerpoint/2010/main" val="1353453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⑲　シートのSTEP１の５つの項目は、調査で明らかになった、先生方がもちやすい定期相談のイメージです。自分に当てはめてみて、まさしくその通りは◎、まあそう思うは〇、そこまでは思わないは△として、思いの強さをチェックしてみてください。（３０秒：時間があれば近くの人と紹介し合う）</a:t>
            </a:r>
          </a:p>
          <a:p>
            <a:r>
              <a:rPr kumimoji="1" lang="ja-JP" altLang="ja-JP" sz="1200" kern="1200" dirty="0">
                <a:solidFill>
                  <a:schemeClr val="tx1"/>
                </a:solidFill>
                <a:effectLst/>
                <a:latin typeface="+mn-lt"/>
                <a:ea typeface="+mn-ea"/>
                <a:cs typeface="+mn-cs"/>
              </a:rPr>
              <a:t>みなさん、どうでしたか。ご自身が、定期相談をどのような時間だと思っているかを自覚することは、それだけでも大切なことです。★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19</a:t>
            </a:fld>
            <a:endParaRPr kumimoji="1" lang="ja-JP" altLang="en-US"/>
          </a:p>
        </p:txBody>
      </p:sp>
    </p:spTree>
    <p:extLst>
      <p:ext uri="{BB962C8B-B14F-4D97-AF65-F5344CB8AC3E}">
        <p14:creationId xmlns:p14="http://schemas.microsoft.com/office/powerpoint/2010/main" val="179048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②　児童生徒理解を深める様々な方法の一つに面談があります。★定期相談もその一つ。一対一で子供と向き合う貴重な機会ですね。でも…★</a:t>
            </a:r>
          </a:p>
          <a:p>
            <a:endParaRPr kumimoji="1" lang="ja-JP" altLang="en-US" dirty="0"/>
          </a:p>
        </p:txBody>
      </p:sp>
      <p:sp>
        <p:nvSpPr>
          <p:cNvPr id="4" name="スライド番号プレースホルダー 3"/>
          <p:cNvSpPr>
            <a:spLocks noGrp="1"/>
          </p:cNvSpPr>
          <p:nvPr>
            <p:ph type="sldNum" sz="quarter" idx="5"/>
          </p:nvPr>
        </p:nvSpPr>
        <p:spPr/>
        <p:txBody>
          <a:bodyPr/>
          <a:lstStyle/>
          <a:p>
            <a:fld id="{79CA0482-264E-4CC5-9A64-7B13011271C9}" type="slidenum">
              <a:rPr kumimoji="1" lang="ja-JP" altLang="en-US" smtClean="0"/>
              <a:t>2</a:t>
            </a:fld>
            <a:endParaRPr kumimoji="1" lang="ja-JP" altLang="en-US"/>
          </a:p>
        </p:txBody>
      </p:sp>
    </p:spTree>
    <p:extLst>
      <p:ext uri="{BB962C8B-B14F-4D97-AF65-F5344CB8AC3E}">
        <p14:creationId xmlns:p14="http://schemas.microsoft.com/office/powerpoint/2010/main" val="323866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⑳　ＳＴＥＰ２では、さらに、この教師の思いが子供の側からどう見えるのかを見ていきます。例えば①に◎や〇をつけていた先生方は①を見てみましょう。子供の側からすれば、「ホンネを言いたくない」のも「ホンネ」なのかもしれません。②から⑤も、子供目線で見てみてください。この思いのずれは、定期相談を大変息苦しくします。先生の思いが強くなればなるほど、このずれは大きくなりますね。★</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20</a:t>
            </a:fld>
            <a:endParaRPr kumimoji="1" lang="ja-JP" altLang="en-US"/>
          </a:p>
        </p:txBody>
      </p:sp>
    </p:spTree>
    <p:extLst>
      <p:ext uri="{BB962C8B-B14F-4D97-AF65-F5344CB8AC3E}">
        <p14:creationId xmlns:p14="http://schemas.microsoft.com/office/powerpoint/2010/main" val="3465909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㉑　S</a:t>
            </a:r>
            <a:r>
              <a:rPr kumimoji="1" lang="en-US" altLang="ja-JP" sz="1200" kern="1200" dirty="0">
                <a:solidFill>
                  <a:schemeClr val="tx1"/>
                </a:solidFill>
                <a:effectLst/>
                <a:latin typeface="+mn-lt"/>
                <a:ea typeface="+mn-ea"/>
                <a:cs typeface="+mn-cs"/>
              </a:rPr>
              <a:t>TEP</a:t>
            </a:r>
            <a:r>
              <a:rPr kumimoji="1" lang="ja-JP" altLang="ja-JP" sz="1200" kern="1200" dirty="0">
                <a:solidFill>
                  <a:schemeClr val="tx1"/>
                </a:solidFill>
                <a:effectLst/>
                <a:latin typeface="+mn-lt"/>
                <a:ea typeface="+mn-ea"/>
                <a:cs typeface="+mn-cs"/>
              </a:rPr>
              <a:t>３のワークは、「強すぎるかもしれない思いがあれば柔らかくする「一言おまじない」を考える」がテーマです。</a:t>
            </a:r>
          </a:p>
          <a:p>
            <a:r>
              <a:rPr kumimoji="1" lang="ja-JP" altLang="ja-JP" sz="1200" kern="1200" dirty="0">
                <a:solidFill>
                  <a:schemeClr val="tx1"/>
                </a:solidFill>
                <a:effectLst/>
                <a:latin typeface="+mn-lt"/>
                <a:ea typeface="+mn-ea"/>
                <a:cs typeface="+mn-cs"/>
              </a:rPr>
              <a:t>例えばSTEP1①で◎だった先生が、「話すかどうかは子供の自由なので、言わない自由の尊重も大事」というおまじないももっていることで、定期相談への向き合い方が柔らかくなるはずです。ぜひ、自分流のおまじないを考えて、みなさんで交流してみてください。</a:t>
            </a:r>
          </a:p>
          <a:p>
            <a:r>
              <a:rPr kumimoji="1" lang="ja-JP" altLang="ja-JP" sz="1200" kern="1200" dirty="0">
                <a:solidFill>
                  <a:schemeClr val="tx1"/>
                </a:solidFill>
                <a:effectLst/>
                <a:latin typeface="+mn-lt"/>
                <a:ea typeface="+mn-ea"/>
                <a:cs typeface="+mn-cs"/>
              </a:rPr>
              <a:t>また、①～⑤以外の「こうあるべき」もあるかもしれません。そうであっても例を参考に、おまじないを考えてみてください★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21</a:t>
            </a:fld>
            <a:endParaRPr kumimoji="1" lang="ja-JP" altLang="en-US"/>
          </a:p>
        </p:txBody>
      </p:sp>
    </p:spTree>
    <p:extLst>
      <p:ext uri="{BB962C8B-B14F-4D97-AF65-F5344CB8AC3E}">
        <p14:creationId xmlns:p14="http://schemas.microsoft.com/office/powerpoint/2010/main" val="2798958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892C6-599C-6C76-167F-DC40B20974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B558A5-A8DD-C577-4A2C-BC45A02D35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BAD796-7030-B2E6-A092-5B8C9E3BB6C4}"/>
              </a:ext>
            </a:extLst>
          </p:cNvPr>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㉒　次は「子供も安心事前説明シート」の体験です。みなさんは、定期相談期間前、教室の子供たちにどんな時間だと説明していますか？★</a:t>
            </a:r>
          </a:p>
          <a:p>
            <a:r>
              <a:rPr kumimoji="1" lang="ja-JP" altLang="ja-JP" sz="1200" kern="1200" dirty="0">
                <a:solidFill>
                  <a:schemeClr val="tx1"/>
                </a:solidFill>
                <a:effectLst/>
                <a:latin typeface="+mn-lt"/>
                <a:ea typeface="+mn-ea"/>
                <a:cs typeface="+mn-cs"/>
              </a:rPr>
              <a:t>悩みを把握したい思いから、教師は「悩みや困りがあれば聞かせて」と伝える傾向があるようです。★一方、子供たちは「聞かれたことに答える時間」「悩みのある人の時間」との受け止めも多いるようです。</a:t>
            </a:r>
          </a:p>
          <a:p>
            <a:r>
              <a:rPr kumimoji="1" lang="ja-JP" altLang="ja-JP" sz="1200" kern="1200" dirty="0">
                <a:solidFill>
                  <a:schemeClr val="tx1"/>
                </a:solidFill>
                <a:effectLst/>
                <a:latin typeface="+mn-lt"/>
                <a:ea typeface="+mn-ea"/>
                <a:cs typeface="+mn-cs"/>
              </a:rPr>
              <a:t>子供にとって、どんな意義のある時間なのかをぜひ、説明したいですね。</a:t>
            </a:r>
            <a:endParaRPr kumimoji="1" lang="ja-JP" altLang="en-US" dirty="0"/>
          </a:p>
        </p:txBody>
      </p:sp>
      <p:sp>
        <p:nvSpPr>
          <p:cNvPr id="4" name="スライド番号プレースホルダー 3">
            <a:extLst>
              <a:ext uri="{FF2B5EF4-FFF2-40B4-BE49-F238E27FC236}">
                <a16:creationId xmlns:a16="http://schemas.microsoft.com/office/drawing/2014/main" id="{D4364A8D-3E00-2CBC-5D83-B7E165AA0F3B}"/>
              </a:ext>
            </a:extLst>
          </p:cNvPr>
          <p:cNvSpPr>
            <a:spLocks noGrp="1"/>
          </p:cNvSpPr>
          <p:nvPr>
            <p:ph type="sldNum" sz="quarter" idx="5"/>
          </p:nvPr>
        </p:nvSpPr>
        <p:spPr/>
        <p:txBody>
          <a:bodyPr/>
          <a:lstStyle/>
          <a:p>
            <a:fld id="{FC7CA697-C01D-462A-B68B-12E996A29796}" type="slidenum">
              <a:rPr kumimoji="1" lang="ja-JP" altLang="en-US" smtClean="0"/>
              <a:t>22</a:t>
            </a:fld>
            <a:endParaRPr kumimoji="1" lang="ja-JP" altLang="en-US"/>
          </a:p>
        </p:txBody>
      </p:sp>
    </p:spTree>
    <p:extLst>
      <p:ext uri="{BB962C8B-B14F-4D97-AF65-F5344CB8AC3E}">
        <p14:creationId xmlns:p14="http://schemas.microsoft.com/office/powerpoint/2010/main" val="3117155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㉓　まずは、ワーク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に取り組んでみます。</a:t>
            </a:r>
          </a:p>
          <a:p>
            <a:r>
              <a:rPr kumimoji="1" lang="ja-JP" altLang="ja-JP" sz="1200" kern="1200" dirty="0">
                <a:solidFill>
                  <a:schemeClr val="tx1"/>
                </a:solidFill>
                <a:effectLst/>
                <a:latin typeface="+mn-lt"/>
                <a:ea typeface="+mn-ea"/>
                <a:cs typeface="+mn-cs"/>
              </a:rPr>
              <a:t>画面の例を参考に子供たちに伝えたいことを箇条書きにしてみましょう。１分間です。（１分）　</a:t>
            </a:r>
          </a:p>
          <a:p>
            <a:r>
              <a:rPr kumimoji="1" lang="ja-JP" altLang="ja-JP" sz="1200" kern="1200" dirty="0">
                <a:solidFill>
                  <a:schemeClr val="tx1"/>
                </a:solidFill>
                <a:effectLst/>
                <a:latin typeface="+mn-lt"/>
                <a:ea typeface="+mn-ea"/>
                <a:cs typeface="+mn-cs"/>
              </a:rPr>
              <a:t>近くの人と、書いたことを共有してみてください。１分間です。（１分）</a:t>
            </a:r>
          </a:p>
          <a:p>
            <a:r>
              <a:rPr kumimoji="1" lang="ja-JP" altLang="ja-JP" sz="1200" kern="1200" dirty="0">
                <a:solidFill>
                  <a:schemeClr val="tx1"/>
                </a:solidFill>
                <a:effectLst/>
                <a:latin typeface="+mn-lt"/>
                <a:ea typeface="+mn-ea"/>
                <a:cs typeface="+mn-cs"/>
              </a:rPr>
              <a:t>ありがとうございました。ペアの方から、なるほどというものが聞けた方は、それもぜひ取り入れてみてください。★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23</a:t>
            </a:fld>
            <a:endParaRPr kumimoji="1" lang="ja-JP" altLang="en-US"/>
          </a:p>
        </p:txBody>
      </p:sp>
    </p:spTree>
    <p:extLst>
      <p:ext uri="{BB962C8B-B14F-4D97-AF65-F5344CB8AC3E}">
        <p14:creationId xmlns:p14="http://schemas.microsoft.com/office/powerpoint/2010/main" val="1134249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㉔　続いてワーク２は、この箇条書きを基に、実際に子供たちに話す言葉に書き表してみる活動です。</a:t>
            </a:r>
          </a:p>
          <a:p>
            <a:r>
              <a:rPr kumimoji="1" lang="ja-JP" altLang="ja-JP" sz="1200" kern="1200" dirty="0">
                <a:solidFill>
                  <a:schemeClr val="tx1"/>
                </a:solidFill>
                <a:effectLst/>
                <a:latin typeface="+mn-lt"/>
                <a:ea typeface="+mn-ea"/>
                <a:cs typeface="+mn-cs"/>
              </a:rPr>
              <a:t>ワーク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を見ながら、子供に話すように書き表してみてください。</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分ほどです。もし、早く書けた人は、実際に声に出して読んでみましょう。（</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分）</a:t>
            </a:r>
          </a:p>
          <a:p>
            <a:r>
              <a:rPr kumimoji="1" lang="ja-JP" altLang="ja-JP" sz="1200" kern="1200" dirty="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24</a:t>
            </a:fld>
            <a:endParaRPr kumimoji="1" lang="ja-JP" altLang="en-US"/>
          </a:p>
        </p:txBody>
      </p:sp>
    </p:spTree>
    <p:extLst>
      <p:ext uri="{BB962C8B-B14F-4D97-AF65-F5344CB8AC3E}">
        <p14:creationId xmlns:p14="http://schemas.microsoft.com/office/powerpoint/2010/main" val="2026985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D06CD-E3E9-ECDA-B80A-5802545069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FF9628-7A9B-63CB-14DE-17E45B7F45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21C79F-2D51-28EF-4C59-D76E2D0D1151}"/>
              </a:ext>
            </a:extLst>
          </p:cNvPr>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㉕　時間になりました。では、近くの人と、紹介し合ってみましょう。ぜひ、子供に話すようにしてみてください。</a:t>
            </a:r>
          </a:p>
          <a:p>
            <a:r>
              <a:rPr kumimoji="1" lang="ja-JP" altLang="ja-JP" sz="1200" kern="1200" dirty="0">
                <a:solidFill>
                  <a:schemeClr val="tx1"/>
                </a:solidFill>
                <a:effectLst/>
                <a:latin typeface="+mn-lt"/>
                <a:ea typeface="+mn-ea"/>
                <a:cs typeface="+mn-cs"/>
              </a:rPr>
              <a:t>ありがとうございました。★</a:t>
            </a:r>
            <a:endParaRPr kumimoji="1" lang="ja-JP" altLang="en-US" dirty="0"/>
          </a:p>
        </p:txBody>
      </p:sp>
      <p:sp>
        <p:nvSpPr>
          <p:cNvPr id="4" name="スライド番号プレースホルダー 3">
            <a:extLst>
              <a:ext uri="{FF2B5EF4-FFF2-40B4-BE49-F238E27FC236}">
                <a16:creationId xmlns:a16="http://schemas.microsoft.com/office/drawing/2014/main" id="{78B3E0E5-3E9D-2A09-5E10-D259D3CEEF81}"/>
              </a:ext>
            </a:extLst>
          </p:cNvPr>
          <p:cNvSpPr>
            <a:spLocks noGrp="1"/>
          </p:cNvSpPr>
          <p:nvPr>
            <p:ph type="sldNum" sz="quarter" idx="5"/>
          </p:nvPr>
        </p:nvSpPr>
        <p:spPr/>
        <p:txBody>
          <a:bodyPr/>
          <a:lstStyle/>
          <a:p>
            <a:fld id="{FC7CA697-C01D-462A-B68B-12E996A29796}" type="slidenum">
              <a:rPr kumimoji="1" lang="ja-JP" altLang="en-US" smtClean="0"/>
              <a:t>25</a:t>
            </a:fld>
            <a:endParaRPr kumimoji="1" lang="ja-JP" altLang="en-US"/>
          </a:p>
        </p:txBody>
      </p:sp>
    </p:spTree>
    <p:extLst>
      <p:ext uri="{BB962C8B-B14F-4D97-AF65-F5344CB8AC3E}">
        <p14:creationId xmlns:p14="http://schemas.microsoft.com/office/powerpoint/2010/main" val="3542739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㉖　それでは、11種類のシートを簡単に説明したいと思います。これらはすべて使わなければならないものではありませんし、順番に使うものでもありません。★</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26</a:t>
            </a:fld>
            <a:endParaRPr kumimoji="1" lang="ja-JP" altLang="en-US"/>
          </a:p>
        </p:txBody>
      </p:sp>
    </p:spTree>
    <p:extLst>
      <p:ext uri="{BB962C8B-B14F-4D97-AF65-F5344CB8AC3E}">
        <p14:creationId xmlns:p14="http://schemas.microsoft.com/office/powerpoint/2010/main" val="4085456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㉗　まず、「定期相談の進め方ベーシックシート」です。</a:t>
            </a:r>
          </a:p>
          <a:p>
            <a:r>
              <a:rPr kumimoji="1" lang="ja-JP" altLang="ja-JP" sz="1200" kern="1200" dirty="0">
                <a:solidFill>
                  <a:schemeClr val="tx1"/>
                </a:solidFill>
                <a:effectLst/>
                <a:latin typeface="+mn-lt"/>
                <a:ea typeface="+mn-ea"/>
                <a:cs typeface="+mn-cs"/>
              </a:rPr>
              <a:t>このシートから、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イラストを抜粋してみました。この場面を見て、みなさんは「なにか配慮がたりないなあ」と感じられたことでしょう。このシートでは、「安心感」に配慮した定期相談の進め方のキホンを確認していきま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27</a:t>
            </a:fld>
            <a:endParaRPr kumimoji="1" lang="ja-JP" altLang="en-US"/>
          </a:p>
        </p:txBody>
      </p:sp>
    </p:spTree>
    <p:extLst>
      <p:ext uri="{BB962C8B-B14F-4D97-AF65-F5344CB8AC3E}">
        <p14:creationId xmlns:p14="http://schemas.microsoft.com/office/powerpoint/2010/main" val="2273702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㉘　子供も安心事前説明シートです。</a:t>
            </a:r>
          </a:p>
          <a:p>
            <a:r>
              <a:rPr kumimoji="1" lang="ja-JP" altLang="ja-JP" sz="1200" kern="1200" dirty="0">
                <a:solidFill>
                  <a:schemeClr val="tx1"/>
                </a:solidFill>
                <a:effectLst/>
                <a:latin typeface="+mn-lt"/>
                <a:ea typeface="+mn-ea"/>
                <a:cs typeface="+mn-cs"/>
              </a:rPr>
              <a:t>　定期相談前に、子供たちの立場から定期相談の意義をしっかりと説明し、安心してこの時間が迎えられるようにします。そして、「悩みがある人のための時間」「先生が質問して答える時間」という誤解がないようにしま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28</a:t>
            </a:fld>
            <a:endParaRPr kumimoji="1" lang="ja-JP" altLang="en-US"/>
          </a:p>
        </p:txBody>
      </p:sp>
    </p:spTree>
    <p:extLst>
      <p:ext uri="{BB962C8B-B14F-4D97-AF65-F5344CB8AC3E}">
        <p14:creationId xmlns:p14="http://schemas.microsoft.com/office/powerpoint/2010/main" val="1520699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74560-FB7E-2450-6D30-03EF72A383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56293D-1663-8CE5-3B5D-ED86BEAD583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3003AE-F58E-BF10-CBC2-E22AA919E3CF}"/>
              </a:ext>
            </a:extLst>
          </p:cNvPr>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㉙　「こうあるべきほぐしシート」です。</a:t>
            </a:r>
          </a:p>
          <a:p>
            <a:r>
              <a:rPr kumimoji="1" lang="ja-JP" altLang="ja-JP" sz="1200" kern="1200" dirty="0">
                <a:solidFill>
                  <a:schemeClr val="tx1"/>
                </a:solidFill>
                <a:effectLst/>
                <a:latin typeface="+mn-lt"/>
                <a:ea typeface="+mn-ea"/>
                <a:cs typeface="+mn-cs"/>
              </a:rPr>
              <a:t>　息苦しさのもとは教師がもちやすい「定期相談はこうあるべき」かもしれません。★この「こうあるべき」を柔軟な考え方に捉え直すためのシートです。★</a:t>
            </a:r>
            <a:endParaRPr kumimoji="1" lang="ja-JP" altLang="en-US" dirty="0"/>
          </a:p>
        </p:txBody>
      </p:sp>
      <p:sp>
        <p:nvSpPr>
          <p:cNvPr id="4" name="スライド番号プレースホルダー 3">
            <a:extLst>
              <a:ext uri="{FF2B5EF4-FFF2-40B4-BE49-F238E27FC236}">
                <a16:creationId xmlns:a16="http://schemas.microsoft.com/office/drawing/2014/main" id="{32764DDE-58A2-560C-356F-024074486461}"/>
              </a:ext>
            </a:extLst>
          </p:cNvPr>
          <p:cNvSpPr>
            <a:spLocks noGrp="1"/>
          </p:cNvSpPr>
          <p:nvPr>
            <p:ph type="sldNum" sz="quarter" idx="5"/>
          </p:nvPr>
        </p:nvSpPr>
        <p:spPr/>
        <p:txBody>
          <a:bodyPr/>
          <a:lstStyle/>
          <a:p>
            <a:fld id="{FC7CA697-C01D-462A-B68B-12E996A29796}" type="slidenum">
              <a:rPr kumimoji="1" lang="ja-JP" altLang="en-US" smtClean="0"/>
              <a:t>29</a:t>
            </a:fld>
            <a:endParaRPr kumimoji="1" lang="ja-JP" altLang="en-US"/>
          </a:p>
        </p:txBody>
      </p:sp>
    </p:spTree>
    <p:extLst>
      <p:ext uri="{BB962C8B-B14F-4D97-AF65-F5344CB8AC3E}">
        <p14:creationId xmlns:p14="http://schemas.microsoft.com/office/powerpoint/2010/main" val="190015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③　児童生徒理解を深めるはずのこの時間が、なぜか苦しい…ということはありませんか？調査によると、先生方は、「子供が話してくれない、だから質問ぜめにしてしまう、子供から『はい』と『いいえ』しか返ってこない」などの難しさを感じているようで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a:t>
            </a:fld>
            <a:endParaRPr kumimoji="1" lang="ja-JP" altLang="en-US"/>
          </a:p>
        </p:txBody>
      </p:sp>
    </p:spTree>
    <p:extLst>
      <p:ext uri="{BB962C8B-B14F-4D97-AF65-F5344CB8AC3E}">
        <p14:creationId xmlns:p14="http://schemas.microsoft.com/office/powerpoint/2010/main" val="1146841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㉚　次は「関わりチェックシート」。</a:t>
            </a:r>
          </a:p>
          <a:p>
            <a:r>
              <a:rPr kumimoji="1" lang="ja-JP" altLang="ja-JP" sz="1200" kern="1200" dirty="0">
                <a:solidFill>
                  <a:schemeClr val="tx1"/>
                </a:solidFill>
                <a:effectLst/>
                <a:latin typeface="+mn-lt"/>
                <a:ea typeface="+mn-ea"/>
                <a:cs typeface="+mn-cs"/>
              </a:rPr>
              <a:t>例えば、日ごろからたくさん褒められている子供は「先生に変なところは見せられない」という思いから「大丈夫です」と言うかもしれませんし、日ごろからよく注意を受ける子供は「余計な一言が面倒につながるかもしれない」と思って、話そうとしないかもしれません。それぞれの子供との日ごろの関わり方から子供の見せる姿のヒントを探るシートで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30</a:t>
            </a:fld>
            <a:endParaRPr kumimoji="1" lang="ja-JP" altLang="en-US"/>
          </a:p>
        </p:txBody>
      </p:sp>
    </p:spTree>
    <p:extLst>
      <p:ext uri="{BB962C8B-B14F-4D97-AF65-F5344CB8AC3E}">
        <p14:creationId xmlns:p14="http://schemas.microsoft.com/office/powerpoint/2010/main" val="2990701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㉛　聴き方練習「うめラいス」シート</a:t>
            </a:r>
          </a:p>
          <a:p>
            <a:r>
              <a:rPr kumimoji="1" lang="ja-JP" altLang="ja-JP" sz="1200" kern="1200" dirty="0">
                <a:solidFill>
                  <a:schemeClr val="tx1"/>
                </a:solidFill>
                <a:effectLst/>
                <a:latin typeface="+mn-lt"/>
                <a:ea typeface="+mn-ea"/>
                <a:cs typeface="+mn-cs"/>
              </a:rPr>
              <a:t>　　相手に感情が伝わるとき、その手がかりにされるのは言葉以外のものがほとんどだと聞いたことはありませんか？このシートは「うめライス」という合言葉で、非言語を意識したコミュニケーションの練習をするシート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31</a:t>
            </a:fld>
            <a:endParaRPr kumimoji="1" lang="ja-JP" altLang="en-US"/>
          </a:p>
        </p:txBody>
      </p:sp>
    </p:spTree>
    <p:extLst>
      <p:ext uri="{BB962C8B-B14F-4D97-AF65-F5344CB8AC3E}">
        <p14:creationId xmlns:p14="http://schemas.microsoft.com/office/powerpoint/2010/main" val="525908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㉜　誰の問題？「きき方」シートです。</a:t>
            </a:r>
          </a:p>
          <a:p>
            <a:r>
              <a:rPr kumimoji="1" lang="ja-JP" altLang="ja-JP" sz="1200" kern="1200" dirty="0">
                <a:solidFill>
                  <a:schemeClr val="tx1"/>
                </a:solidFill>
                <a:effectLst/>
                <a:latin typeface="+mn-lt"/>
                <a:ea typeface="+mn-ea"/>
                <a:cs typeface="+mn-cs"/>
              </a:rPr>
              <a:t>面談の後、「話してよかった」と思う子供もいれば」「もう先生には絶対話さない」と思う子もいます。わたしたちが陥りがちな話の聞き方について、考えてみるワークです。★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32</a:t>
            </a:fld>
            <a:endParaRPr kumimoji="1" lang="ja-JP" altLang="en-US"/>
          </a:p>
        </p:txBody>
      </p:sp>
    </p:spTree>
    <p:extLst>
      <p:ext uri="{BB962C8B-B14F-4D97-AF65-F5344CB8AC3E}">
        <p14:creationId xmlns:p14="http://schemas.microsoft.com/office/powerpoint/2010/main" val="2362408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㉝　ここからは、定期相談の時間中に活用するシートになります。「指じゃん」会話きっかけシートです。</a:t>
            </a:r>
          </a:p>
          <a:p>
            <a:r>
              <a:rPr kumimoji="1" lang="ja-JP" altLang="ja-JP" sz="1200" kern="1200" dirty="0">
                <a:solidFill>
                  <a:schemeClr val="tx1"/>
                </a:solidFill>
                <a:effectLst/>
                <a:latin typeface="+mn-lt"/>
                <a:ea typeface="+mn-ea"/>
                <a:cs typeface="+mn-cs"/>
              </a:rPr>
              <a:t>　「何を話せばいいのか」「何を聞かれるのか」と、構えている子供もいます。簡単なゲームを通じて、会話のきっかけをつかむためのシートです。★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33</a:t>
            </a:fld>
            <a:endParaRPr kumimoji="1" lang="ja-JP" altLang="en-US"/>
          </a:p>
        </p:txBody>
      </p:sp>
    </p:spTree>
    <p:extLst>
      <p:ext uri="{BB962C8B-B14F-4D97-AF65-F5344CB8AC3E}">
        <p14:creationId xmlns:p14="http://schemas.microsoft.com/office/powerpoint/2010/main" val="3512612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㉞　次は「対話・指さしシート」です。</a:t>
            </a:r>
          </a:p>
          <a:p>
            <a:r>
              <a:rPr kumimoji="1" lang="ja-JP" altLang="ja-JP" sz="1200" kern="1200" dirty="0">
                <a:solidFill>
                  <a:schemeClr val="tx1"/>
                </a:solidFill>
                <a:effectLst/>
                <a:latin typeface="+mn-lt"/>
                <a:ea typeface="+mn-ea"/>
                <a:cs typeface="+mn-cs"/>
              </a:rPr>
              <a:t>言葉によるコミュニケーションが苦手な子供もいます。そんな子供とも、ツールを用いて無理なくコミュニケーションを図るためのシートです。</a:t>
            </a:r>
          </a:p>
          <a:p>
            <a:r>
              <a:rPr kumimoji="1" lang="ja-JP" altLang="ja-JP" sz="1200" kern="1200" dirty="0">
                <a:solidFill>
                  <a:schemeClr val="tx1"/>
                </a:solidFill>
                <a:effectLst/>
                <a:latin typeface="+mn-lt"/>
                <a:ea typeface="+mn-ea"/>
                <a:cs typeface="+mn-cs"/>
              </a:rPr>
              <a:t>表情マークや数字を指さして、気持ちや思いの強さを伝えたり、指を指さなくてもシートから近いものを選んで話せるようにしたりすることで、コミュニケーションの抵抗感を少なくします。</a:t>
            </a:r>
          </a:p>
          <a:p>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種類ありますが、内容を自由に編集して使うこともできます。★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34</a:t>
            </a:fld>
            <a:endParaRPr kumimoji="1" lang="ja-JP" altLang="en-US"/>
          </a:p>
        </p:txBody>
      </p:sp>
    </p:spTree>
    <p:extLst>
      <p:ext uri="{BB962C8B-B14F-4D97-AF65-F5344CB8AC3E}">
        <p14:creationId xmlns:p14="http://schemas.microsoft.com/office/powerpoint/2010/main" val="224497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㉟　最後は、「話をつなげるシート」や「手持ち」もできる安心シートです。</a:t>
            </a:r>
          </a:p>
          <a:p>
            <a:r>
              <a:rPr kumimoji="1" lang="ja-JP" altLang="ja-JP" sz="1200" kern="1200" dirty="0">
                <a:solidFill>
                  <a:schemeClr val="tx1"/>
                </a:solidFill>
                <a:effectLst/>
                <a:latin typeface="+mn-lt"/>
                <a:ea typeface="+mn-ea"/>
                <a:cs typeface="+mn-cs"/>
              </a:rPr>
              <a:t>子供とのやりとりの幅を広げたり、相談中に手元におき、流れを確認したりするための参考資料として、使ってください。★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35</a:t>
            </a:fld>
            <a:endParaRPr kumimoji="1" lang="ja-JP" altLang="en-US"/>
          </a:p>
        </p:txBody>
      </p:sp>
    </p:spTree>
    <p:extLst>
      <p:ext uri="{BB962C8B-B14F-4D97-AF65-F5344CB8AC3E}">
        <p14:creationId xmlns:p14="http://schemas.microsoft.com/office/powerpoint/2010/main" val="4055210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㊱　このサポートシート集は、冊子だけでなくデータもあります。★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36</a:t>
            </a:fld>
            <a:endParaRPr kumimoji="1" lang="ja-JP" altLang="en-US"/>
          </a:p>
        </p:txBody>
      </p:sp>
    </p:spTree>
    <p:extLst>
      <p:ext uri="{BB962C8B-B14F-4D97-AF65-F5344CB8AC3E}">
        <p14:creationId xmlns:p14="http://schemas.microsoft.com/office/powerpoint/2010/main" val="3864475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㊲　データ版は、ホームページを見るような感覚で、シートを閲覧したり</a:t>
            </a:r>
            <a:r>
              <a:rPr kumimoji="1" lang="en-US" altLang="ja-JP" sz="1200" kern="1200" dirty="0">
                <a:solidFill>
                  <a:schemeClr val="tx1"/>
                </a:solidFill>
                <a:effectLst/>
                <a:latin typeface="+mn-lt"/>
                <a:ea typeface="+mn-ea"/>
                <a:cs typeface="+mn-cs"/>
              </a:rPr>
              <a:t>PDF</a:t>
            </a:r>
            <a:r>
              <a:rPr kumimoji="1" lang="ja-JP" altLang="ja-JP" sz="1200" kern="1200" dirty="0">
                <a:solidFill>
                  <a:schemeClr val="tx1"/>
                </a:solidFill>
                <a:effectLst/>
                <a:latin typeface="+mn-lt"/>
                <a:ea typeface="+mn-ea"/>
                <a:cs typeface="+mn-cs"/>
              </a:rPr>
              <a:t>データを印刷したりできます。ここからワードファイルも開けますので、内容を自由に編集することができます。★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37</a:t>
            </a:fld>
            <a:endParaRPr kumimoji="1" lang="ja-JP" altLang="en-US"/>
          </a:p>
        </p:txBody>
      </p:sp>
    </p:spTree>
    <p:extLst>
      <p:ext uri="{BB962C8B-B14F-4D97-AF65-F5344CB8AC3E}">
        <p14:creationId xmlns:p14="http://schemas.microsoft.com/office/powerpoint/2010/main" val="3613330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㊳　このデータを共有フォルダに保存してあります。フォルダ内の「</a:t>
            </a:r>
            <a:r>
              <a:rPr kumimoji="1" lang="en-US" altLang="ja-JP" sz="1200" kern="1200" dirty="0">
                <a:solidFill>
                  <a:schemeClr val="tx1"/>
                </a:solidFill>
                <a:effectLst/>
                <a:latin typeface="+mn-lt"/>
                <a:ea typeface="+mn-ea"/>
                <a:cs typeface="+mn-cs"/>
              </a:rPr>
              <a:t>TOP</a:t>
            </a:r>
            <a:r>
              <a:rPr kumimoji="1" lang="ja-JP" altLang="ja-JP" sz="1200" kern="1200" dirty="0">
                <a:solidFill>
                  <a:schemeClr val="tx1"/>
                </a:solidFill>
                <a:effectLst/>
                <a:latin typeface="+mn-lt"/>
                <a:ea typeface="+mn-ea"/>
                <a:cs typeface="+mn-cs"/>
              </a:rPr>
              <a:t>」ファイルのショートカットを先生方のデスクトップにコピーして、活用してみてください。★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38</a:t>
            </a:fld>
            <a:endParaRPr kumimoji="1" lang="ja-JP" altLang="en-US"/>
          </a:p>
        </p:txBody>
      </p:sp>
    </p:spTree>
    <p:extLst>
      <p:ext uri="{BB962C8B-B14F-4D97-AF65-F5344CB8AC3E}">
        <p14:creationId xmlns:p14="http://schemas.microsoft.com/office/powerpoint/2010/main" val="485018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㊴　それでは、このサポートシートを効果的に活用して、これから始まる「定期相談」を、有意義な時間にしていきましょう。</a:t>
            </a:r>
          </a:p>
          <a:p>
            <a:r>
              <a:rPr kumimoji="1" lang="ja-JP" altLang="ja-JP" sz="1200" kern="1200" dirty="0">
                <a:solidFill>
                  <a:schemeClr val="tx1"/>
                </a:solidFill>
                <a:effectLst/>
                <a:latin typeface="+mn-lt"/>
                <a:ea typeface="+mn-ea"/>
                <a:cs typeface="+mn-cs"/>
              </a:rPr>
              <a:t>　終わります。</a:t>
            </a:r>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39</a:t>
            </a:fld>
            <a:endParaRPr kumimoji="1" lang="ja-JP" altLang="en-US"/>
          </a:p>
        </p:txBody>
      </p:sp>
    </p:spTree>
    <p:extLst>
      <p:ext uri="{BB962C8B-B14F-4D97-AF65-F5344CB8AC3E}">
        <p14:creationId xmlns:p14="http://schemas.microsoft.com/office/powerpoint/2010/main" val="58907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④　そこで、教師だけでなく、児童生徒にもアンケート調査を実施してみると、この苦しさの原因には、教師と子供の間に意識や気持ちの「ずれ」があったことが分かりました。★具体的には、教師は「悩みを把握したい、問題があれば早く見付けて解決したい」と思ってこの時間に臨んでいるのに対し、★子供たちは「この時間で何を話せばいいのか」「何を聞かれるのか」「注意されないか」という不安や緊張をもって臨んでいるという違いです。★</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4</a:t>
            </a:fld>
            <a:endParaRPr kumimoji="1" lang="ja-JP" altLang="en-US"/>
          </a:p>
        </p:txBody>
      </p:sp>
    </p:spTree>
    <p:extLst>
      <p:ext uri="{BB962C8B-B14F-4D97-AF65-F5344CB8AC3E}">
        <p14:creationId xmlns:p14="http://schemas.microsoft.com/office/powerpoint/2010/main" val="1583226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（おまけ）</a:t>
            </a:r>
          </a:p>
          <a:p>
            <a:r>
              <a:rPr kumimoji="1" lang="ja-JP" altLang="ja-JP" sz="1200" kern="1200" dirty="0">
                <a:solidFill>
                  <a:schemeClr val="tx1"/>
                </a:solidFill>
                <a:effectLst/>
                <a:latin typeface="+mn-lt"/>
                <a:ea typeface="+mn-ea"/>
                <a:cs typeface="+mn-cs"/>
              </a:rPr>
              <a:t>　校内研修担当の先生・教育相談担当の先生へ</a:t>
            </a:r>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40</a:t>
            </a:fld>
            <a:endParaRPr kumimoji="1" lang="ja-JP" altLang="en-US"/>
          </a:p>
        </p:txBody>
      </p:sp>
    </p:spTree>
    <p:extLst>
      <p:ext uri="{BB962C8B-B14F-4D97-AF65-F5344CB8AC3E}">
        <p14:creationId xmlns:p14="http://schemas.microsoft.com/office/powerpoint/2010/main" val="2194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B6D31-F11C-5A8C-15C2-05FC8CB9C7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8D3BEB-E77E-0F24-4976-177F0663F8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C29AD0-24F2-9F57-285E-D624FE46BC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⑤　子供たちに「定期相談はどんな時間か」を尋ねてみると★、先生が聞くことに答えなければならない時間だという、義務感を感じる時間と答えた子供は学年が上がるほど多くなります。★</a:t>
            </a:r>
          </a:p>
          <a:p>
            <a:endParaRPr kumimoji="1" lang="ja-JP" altLang="en-US" dirty="0"/>
          </a:p>
        </p:txBody>
      </p:sp>
      <p:sp>
        <p:nvSpPr>
          <p:cNvPr id="4" name="スライド番号プレースホルダー 3">
            <a:extLst>
              <a:ext uri="{FF2B5EF4-FFF2-40B4-BE49-F238E27FC236}">
                <a16:creationId xmlns:a16="http://schemas.microsoft.com/office/drawing/2014/main" id="{0E2276DA-7F71-65B6-670C-6FE2161235C8}"/>
              </a:ext>
            </a:extLst>
          </p:cNvPr>
          <p:cNvSpPr>
            <a:spLocks noGrp="1"/>
          </p:cNvSpPr>
          <p:nvPr>
            <p:ph type="sldNum" sz="quarter" idx="5"/>
          </p:nvPr>
        </p:nvSpPr>
        <p:spPr/>
        <p:txBody>
          <a:bodyPr/>
          <a:lstStyle/>
          <a:p>
            <a:fld id="{42B1606E-80AD-48AE-A495-EFD6C3B65DDC}" type="slidenum">
              <a:rPr kumimoji="1" lang="ja-JP" altLang="en-US" smtClean="0"/>
              <a:t>5</a:t>
            </a:fld>
            <a:endParaRPr kumimoji="1" lang="ja-JP" altLang="en-US"/>
          </a:p>
        </p:txBody>
      </p:sp>
    </p:spTree>
    <p:extLst>
      <p:ext uri="{BB962C8B-B14F-4D97-AF65-F5344CB8AC3E}">
        <p14:creationId xmlns:p14="http://schemas.microsoft.com/office/powerpoint/2010/main" val="115820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⑥　定期相談がはじまる前の心境を聞いてみると、★困っていることを話してみようと言う子供はどんどん少なくなり★、何を質問されるのか★何を話せばいいのかという、受け身で消極的な姿勢がどんどん強くなっていくよ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6</a:t>
            </a:fld>
            <a:endParaRPr kumimoji="1" lang="ja-JP" altLang="en-US"/>
          </a:p>
        </p:txBody>
      </p:sp>
    </p:spTree>
    <p:extLst>
      <p:ext uri="{BB962C8B-B14F-4D97-AF65-F5344CB8AC3E}">
        <p14:creationId xmlns:p14="http://schemas.microsoft.com/office/powerpoint/2010/main" val="218241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⑦　この教師と子供の間のずれを埋めることが、定期相談をお互いに安心な時間とすることにつながります。★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7</a:t>
            </a:fld>
            <a:endParaRPr kumimoji="1" lang="ja-JP" altLang="en-US"/>
          </a:p>
        </p:txBody>
      </p:sp>
    </p:spTree>
    <p:extLst>
      <p:ext uri="{BB962C8B-B14F-4D97-AF65-F5344CB8AC3E}">
        <p14:creationId xmlns:p14="http://schemas.microsoft.com/office/powerpoint/2010/main" val="84786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95385-69FC-249F-EB77-B0B45DCDB7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7D961C-C230-775F-91C0-FD4F78DF28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AE78E0-AD54-B698-72EE-9188DCFFB0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⑧　そこで作成されたのが「定期相談サポートシート集」です。★これは、定期相談の事前準備から活用できます。★</a:t>
            </a:r>
          </a:p>
          <a:p>
            <a:endParaRPr kumimoji="1" lang="ja-JP" altLang="en-US" dirty="0"/>
          </a:p>
        </p:txBody>
      </p:sp>
      <p:sp>
        <p:nvSpPr>
          <p:cNvPr id="4" name="スライド番号プレースホルダー 3">
            <a:extLst>
              <a:ext uri="{FF2B5EF4-FFF2-40B4-BE49-F238E27FC236}">
                <a16:creationId xmlns:a16="http://schemas.microsoft.com/office/drawing/2014/main" id="{888228DD-3049-8F58-935B-7BBAE6278DCB}"/>
              </a:ext>
            </a:extLst>
          </p:cNvPr>
          <p:cNvSpPr>
            <a:spLocks noGrp="1"/>
          </p:cNvSpPr>
          <p:nvPr>
            <p:ph type="sldNum" sz="quarter" idx="5"/>
          </p:nvPr>
        </p:nvSpPr>
        <p:spPr/>
        <p:txBody>
          <a:bodyPr/>
          <a:lstStyle/>
          <a:p>
            <a:fld id="{42B1606E-80AD-48AE-A495-EFD6C3B65DDC}" type="slidenum">
              <a:rPr kumimoji="1" lang="ja-JP" altLang="en-US" smtClean="0"/>
              <a:t>8</a:t>
            </a:fld>
            <a:endParaRPr kumimoji="1" lang="ja-JP" altLang="en-US"/>
          </a:p>
        </p:txBody>
      </p:sp>
    </p:spTree>
    <p:extLst>
      <p:ext uri="{BB962C8B-B14F-4D97-AF65-F5344CB8AC3E}">
        <p14:creationId xmlns:p14="http://schemas.microsoft.com/office/powerpoint/2010/main" val="55906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⑨　それでは、「定期相談サポートシート集」の紹介に入ります。お手元のサポートシートもいっしょに見ながら聞いてくさい。★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FC7CA697-C01D-462A-B68B-12E996A29796}" type="slidenum">
              <a:rPr kumimoji="1" lang="ja-JP" altLang="en-US" smtClean="0"/>
              <a:t>9</a:t>
            </a:fld>
            <a:endParaRPr kumimoji="1" lang="ja-JP" altLang="en-US"/>
          </a:p>
        </p:txBody>
      </p:sp>
    </p:spTree>
    <p:extLst>
      <p:ext uri="{BB962C8B-B14F-4D97-AF65-F5344CB8AC3E}">
        <p14:creationId xmlns:p14="http://schemas.microsoft.com/office/powerpoint/2010/main" val="28110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DB75C-8A9C-FB53-428E-3B38F4E1F5D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419CC4-70F0-3946-8C13-60C0A3E777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87C4349-9973-C67E-7D32-151B5C18BC4C}"/>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5" name="フッター プレースホルダー 4">
            <a:extLst>
              <a:ext uri="{FF2B5EF4-FFF2-40B4-BE49-F238E27FC236}">
                <a16:creationId xmlns:a16="http://schemas.microsoft.com/office/drawing/2014/main" id="{66483848-9D6E-7F38-8318-B1720E2EA3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EF49C7-70DA-1F7C-65A7-5EF4A8E1756F}"/>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305317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8313A1-3063-0907-DA44-2874A526379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22C2E86-C042-FFBB-20AD-E681EAC8D2D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56586F-E9CB-8B5C-D26A-326F7D2D70D2}"/>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5" name="フッター プレースホルダー 4">
            <a:extLst>
              <a:ext uri="{FF2B5EF4-FFF2-40B4-BE49-F238E27FC236}">
                <a16:creationId xmlns:a16="http://schemas.microsoft.com/office/drawing/2014/main" id="{FD20D21E-4622-B0F8-525A-F02BC3ED6F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0120B6-F065-92C3-EDB9-5D78919F970B}"/>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42661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6BF8A14-19F4-D9C3-4251-ECBA41EC4C2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C4CD215-99EA-D602-1CCD-371FA441677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A8A64B-10F2-54D6-CE30-09AA10A86118}"/>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5" name="フッター プレースホルダー 4">
            <a:extLst>
              <a:ext uri="{FF2B5EF4-FFF2-40B4-BE49-F238E27FC236}">
                <a16:creationId xmlns:a16="http://schemas.microsoft.com/office/drawing/2014/main" id="{8B8B2111-4DED-CDB4-574D-73E7E4BCC6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2A43B7-304F-B591-2324-36D9290ED477}"/>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1324057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92A83B-8B89-40B4-BA95-178BFBB59732}"/>
              </a:ext>
            </a:extLst>
          </p:cNvPr>
          <p:cNvSpPr>
            <a:spLocks noGrp="1"/>
          </p:cNvSpPr>
          <p:nvPr>
            <p:ph type="title"/>
          </p:nvPr>
        </p:nvSpPr>
        <p:spPr>
          <a:xfrm>
            <a:off x="335901" y="0"/>
            <a:ext cx="11523307" cy="648072"/>
          </a:xfrm>
          <a:ln>
            <a:noFill/>
          </a:ln>
        </p:spPr>
        <p:txBody>
          <a:bodyPr anchor="ctr"/>
          <a:lstStyle>
            <a:lvl1pPr>
              <a:lnSpc>
                <a:spcPct val="120000"/>
              </a:lnSpc>
              <a:spcAft>
                <a:spcPts val="300"/>
              </a:spcAft>
              <a:defRPr sz="2000" b="1">
                <a:solidFill>
                  <a:schemeClr val="accent1"/>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86AB1681-B960-4FC6-A3F8-518356A384EA}"/>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7142CE22-6E39-412F-9B93-B277FD618204}"/>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Tree>
    <p:extLst>
      <p:ext uri="{BB962C8B-B14F-4D97-AF65-F5344CB8AC3E}">
        <p14:creationId xmlns:p14="http://schemas.microsoft.com/office/powerpoint/2010/main" val="3625328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D3133E-E891-1F3E-C4E1-6C16D3A52C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92FC52-A47C-D771-2FD4-1B196BB0CE3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28C626-6C72-3459-C2CA-41D7D5425381}"/>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5" name="フッター プレースホルダー 4">
            <a:extLst>
              <a:ext uri="{FF2B5EF4-FFF2-40B4-BE49-F238E27FC236}">
                <a16:creationId xmlns:a16="http://schemas.microsoft.com/office/drawing/2014/main" id="{DFC8E413-CFFB-F3BC-5A66-DA8EF0F4E9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60B148-1ABB-D64E-4D84-0FE1009084E1}"/>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355842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CB9602-5D50-8016-747F-432D0D0141C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7B5B81-C55C-4990-7CBC-866691CE5C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B1822D4-DFA4-FDCE-F880-80E68AB430FB}"/>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5" name="フッター プレースホルダー 4">
            <a:extLst>
              <a:ext uri="{FF2B5EF4-FFF2-40B4-BE49-F238E27FC236}">
                <a16:creationId xmlns:a16="http://schemas.microsoft.com/office/drawing/2014/main" id="{22917841-B4FF-CF14-9FFD-4E09630508D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51A6EB-71C7-8F41-1CD6-9C93B4DB483B}"/>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189469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E5F779-B7E2-1931-FE1D-46095FF50D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410DDC-1AD4-E342-25D5-EB677ACE4BA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60965CD-FF95-CEF4-CB9C-52F3FA3456B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865DFD1-947F-5D32-B2F3-BD67A4426BF5}"/>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6" name="フッター プレースホルダー 5">
            <a:extLst>
              <a:ext uri="{FF2B5EF4-FFF2-40B4-BE49-F238E27FC236}">
                <a16:creationId xmlns:a16="http://schemas.microsoft.com/office/drawing/2014/main" id="{EC07BF8C-5DA6-E866-8663-CD6DDA55B29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3A7A33D-DD88-6B77-17AD-860504B7CF7C}"/>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2737725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FFBBB-7311-9EF7-B7EE-03038020F51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303855-B5DA-59B9-8D03-33115ED915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3ADC99-1536-480C-7829-4372FF19B10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22D8C6B-7FB3-DE40-D399-D60FEE28F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B0EC420-F1F5-9D4C-A418-3B685F723F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646697D-7ACB-CCDB-1F44-DBE9B3E63528}"/>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8" name="フッター プレースホルダー 7">
            <a:extLst>
              <a:ext uri="{FF2B5EF4-FFF2-40B4-BE49-F238E27FC236}">
                <a16:creationId xmlns:a16="http://schemas.microsoft.com/office/drawing/2014/main" id="{DCCD62FC-9729-3B77-4A1F-5EC06F763DC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96D1DD0-5E9F-BE9A-A09E-54781A3AA311}"/>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243263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B56C7C-4AFA-7B3B-0888-51E878C759E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CD1DC1E-A0A5-65AD-296A-03272C8308EB}"/>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4" name="フッター プレースホルダー 3">
            <a:extLst>
              <a:ext uri="{FF2B5EF4-FFF2-40B4-BE49-F238E27FC236}">
                <a16:creationId xmlns:a16="http://schemas.microsoft.com/office/drawing/2014/main" id="{2B7E0952-F140-E849-674A-A4EE8B6D4FB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E2F8FB-664F-76A1-5B7F-F16D9FBE83AC}"/>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207631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6990DB8-33A1-9C3D-8E72-983693C4F63D}"/>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3" name="フッター プレースホルダー 2">
            <a:extLst>
              <a:ext uri="{FF2B5EF4-FFF2-40B4-BE49-F238E27FC236}">
                <a16:creationId xmlns:a16="http://schemas.microsoft.com/office/drawing/2014/main" id="{E806DB84-7FD4-5861-CF62-E7BFAE0F4C6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B6EAB7C-722F-0CA5-5367-20832E772BB2}"/>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7980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D9BC1B-CCBC-07F9-DE33-C1EDE3446CB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44C851-D627-647D-959D-43B144D37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3D28BDD-D5E3-C97B-CC9B-190E53014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28D0ED-C828-4657-6664-E9E3F9F1F755}"/>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6" name="フッター プレースホルダー 5">
            <a:extLst>
              <a:ext uri="{FF2B5EF4-FFF2-40B4-BE49-F238E27FC236}">
                <a16:creationId xmlns:a16="http://schemas.microsoft.com/office/drawing/2014/main" id="{E6A044F9-68C2-7120-AEB6-5C2153549F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C3513C-07F7-7A27-C452-D70C56CE362B}"/>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104957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6F0DF-D261-8662-1F11-E3CFD380E83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BA3042D-C8DC-F77E-AB53-D6D406F153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A9D2A7F-9434-6A5D-CEE3-13B916124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AABDAB1-4C3F-4F10-EACA-9CDF7093F89D}"/>
              </a:ext>
            </a:extLst>
          </p:cNvPr>
          <p:cNvSpPr>
            <a:spLocks noGrp="1"/>
          </p:cNvSpPr>
          <p:nvPr>
            <p:ph type="dt" sz="half" idx="10"/>
          </p:nvPr>
        </p:nvSpPr>
        <p:spPr/>
        <p:txBody>
          <a:bodyPr/>
          <a:lstStyle/>
          <a:p>
            <a:fld id="{2A51E704-F54A-44F5-A6E2-6AC31E26F7AC}" type="datetimeFigureOut">
              <a:rPr kumimoji="1" lang="ja-JP" altLang="en-US" smtClean="0"/>
              <a:t>2026/2/22</a:t>
            </a:fld>
            <a:endParaRPr kumimoji="1" lang="ja-JP" altLang="en-US"/>
          </a:p>
        </p:txBody>
      </p:sp>
      <p:sp>
        <p:nvSpPr>
          <p:cNvPr id="6" name="フッター プレースホルダー 5">
            <a:extLst>
              <a:ext uri="{FF2B5EF4-FFF2-40B4-BE49-F238E27FC236}">
                <a16:creationId xmlns:a16="http://schemas.microsoft.com/office/drawing/2014/main" id="{E0472819-2B2F-1D68-4861-5F0994104EE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CA1D887-BDBB-BBE3-6581-6A8DBA974A46}"/>
              </a:ext>
            </a:extLst>
          </p:cNvPr>
          <p:cNvSpPr>
            <a:spLocks noGrp="1"/>
          </p:cNvSpPr>
          <p:nvPr>
            <p:ph type="sldNum" sz="quarter" idx="12"/>
          </p:nvPr>
        </p:nvSpPr>
        <p:spPr/>
        <p:txBody>
          <a:body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294456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2F2676F-88D4-9932-056A-26F731A9E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FE1FFB-DA17-150E-41AB-6B4792A9E4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28A4B8-05D5-C914-6427-BF22B54CF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51E704-F54A-44F5-A6E2-6AC31E26F7AC}" type="datetimeFigureOut">
              <a:rPr kumimoji="1" lang="ja-JP" altLang="en-US" smtClean="0"/>
              <a:t>2026/2/22</a:t>
            </a:fld>
            <a:endParaRPr kumimoji="1" lang="ja-JP" altLang="en-US"/>
          </a:p>
        </p:txBody>
      </p:sp>
      <p:sp>
        <p:nvSpPr>
          <p:cNvPr id="5" name="フッター プレースホルダー 4">
            <a:extLst>
              <a:ext uri="{FF2B5EF4-FFF2-40B4-BE49-F238E27FC236}">
                <a16:creationId xmlns:a16="http://schemas.microsoft.com/office/drawing/2014/main" id="{B318F517-4355-4AD6-D233-642FC475F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3DAF507-40F3-EB8D-BFA4-09CD48871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25545A-2FC9-4EDD-89BD-A9A67234C747}" type="slidenum">
              <a:rPr kumimoji="1" lang="ja-JP" altLang="en-US" smtClean="0"/>
              <a:t>‹#›</a:t>
            </a:fld>
            <a:endParaRPr kumimoji="1" lang="ja-JP" altLang="en-US"/>
          </a:p>
        </p:txBody>
      </p:sp>
    </p:spTree>
    <p:extLst>
      <p:ext uri="{BB962C8B-B14F-4D97-AF65-F5344CB8AC3E}">
        <p14:creationId xmlns:p14="http://schemas.microsoft.com/office/powerpoint/2010/main" val="206086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7.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背景パターン&#10;&#10;AI 生成コンテンツは誤りを含む可能性があります。">
            <a:extLst>
              <a:ext uri="{FF2B5EF4-FFF2-40B4-BE49-F238E27FC236}">
                <a16:creationId xmlns:a16="http://schemas.microsoft.com/office/drawing/2014/main" id="{5E2F4CC1-921E-9BBB-6F28-567F1ECA9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3550"/>
          </a:xfrm>
          <a:prstGeom prst="rect">
            <a:avLst/>
          </a:prstGeom>
        </p:spPr>
      </p:pic>
      <p:sp>
        <p:nvSpPr>
          <p:cNvPr id="2" name="タイトル 1">
            <a:extLst>
              <a:ext uri="{FF2B5EF4-FFF2-40B4-BE49-F238E27FC236}">
                <a16:creationId xmlns:a16="http://schemas.microsoft.com/office/drawing/2014/main" id="{87FE0D67-E37C-EAA4-91B4-F8CD3B34255B}"/>
              </a:ext>
            </a:extLst>
          </p:cNvPr>
          <p:cNvSpPr>
            <a:spLocks noGrp="1"/>
          </p:cNvSpPr>
          <p:nvPr>
            <p:ph type="title"/>
          </p:nvPr>
        </p:nvSpPr>
        <p:spPr>
          <a:xfrm>
            <a:off x="1255391" y="1129093"/>
            <a:ext cx="9695283" cy="1868939"/>
          </a:xfrm>
        </p:spPr>
        <p:txBody>
          <a:bodyPr>
            <a:normAutofit/>
          </a:bodyPr>
          <a:lstStyle/>
          <a:p>
            <a:pPr>
              <a:lnSpc>
                <a:spcPct val="100000"/>
              </a:lnSpc>
            </a:pPr>
            <a:r>
              <a:rPr lang="ja-JP" altLang="en-US" sz="4800" b="1" dirty="0">
                <a:latin typeface="UD デジタル 教科書体 NP-B" panose="02020700000000000000" pitchFamily="18" charset="-128"/>
                <a:ea typeface="UD デジタル 教科書体 NP-B" panose="02020700000000000000" pitchFamily="18" charset="-128"/>
              </a:rPr>
              <a:t>定期相談</a:t>
            </a:r>
            <a:br>
              <a:rPr lang="en-US" altLang="ja-JP" sz="4800" b="1" dirty="0">
                <a:latin typeface="UD デジタル 教科書体 NP-B" panose="02020700000000000000" pitchFamily="18" charset="-128"/>
                <a:ea typeface="UD デジタル 教科書体 NP-B" panose="02020700000000000000" pitchFamily="18" charset="-128"/>
              </a:rPr>
            </a:br>
            <a:r>
              <a:rPr lang="ja-JP" altLang="en-US" sz="4800" b="1" dirty="0">
                <a:latin typeface="UD デジタル 教科書体 NP-B" panose="02020700000000000000" pitchFamily="18" charset="-128"/>
                <a:ea typeface="UD デジタル 教科書体 NP-B" panose="02020700000000000000" pitchFamily="18" charset="-128"/>
              </a:rPr>
              <a:t>サポートシート集の活用について</a:t>
            </a:r>
            <a:endParaRPr kumimoji="1" lang="ja-JP" altLang="en-US" sz="4800" b="1" dirty="0">
              <a:latin typeface="UD デジタル 教科書体 NP-B" panose="02020700000000000000" pitchFamily="18" charset="-128"/>
              <a:ea typeface="UD デジタル 教科書体 NP-B" panose="02020700000000000000" pitchFamily="18" charset="-128"/>
            </a:endParaRPr>
          </a:p>
        </p:txBody>
      </p:sp>
      <p:sp>
        <p:nvSpPr>
          <p:cNvPr id="4" name="正方形/長方形 3">
            <a:extLst>
              <a:ext uri="{FF2B5EF4-FFF2-40B4-BE49-F238E27FC236}">
                <a16:creationId xmlns:a16="http://schemas.microsoft.com/office/drawing/2014/main" id="{E3669877-047E-2F70-2A03-2DC960F28CD7}"/>
              </a:ext>
            </a:extLst>
          </p:cNvPr>
          <p:cNvSpPr/>
          <p:nvPr/>
        </p:nvSpPr>
        <p:spPr>
          <a:xfrm>
            <a:off x="-156755" y="280295"/>
            <a:ext cx="12362822" cy="56059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dirty="0">
                <a:latin typeface="UD デジタル 教科書体 NP" panose="02020400000000000000" pitchFamily="18" charset="-128"/>
                <a:ea typeface="UD デジタル 教科書体 NP"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定期相談に向けて～「サポートシート集」校内説明スライド　　　　　　　</a:t>
            </a:r>
          </a:p>
        </p:txBody>
      </p:sp>
      <p:sp>
        <p:nvSpPr>
          <p:cNvPr id="7" name="タイトル 1">
            <a:extLst>
              <a:ext uri="{FF2B5EF4-FFF2-40B4-BE49-F238E27FC236}">
                <a16:creationId xmlns:a16="http://schemas.microsoft.com/office/drawing/2014/main" id="{341BA7F3-2758-60B3-130D-51274A5FD436}"/>
              </a:ext>
            </a:extLst>
          </p:cNvPr>
          <p:cNvSpPr txBox="1">
            <a:spLocks/>
          </p:cNvSpPr>
          <p:nvPr/>
        </p:nvSpPr>
        <p:spPr>
          <a:xfrm>
            <a:off x="467420" y="5717573"/>
            <a:ext cx="11271224" cy="1082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highlight>
                  <a:srgbClr val="FFFF66"/>
                </a:highlight>
                <a:latin typeface="UD デジタル 教科書体 NP-R" panose="02020400000000000000" pitchFamily="18" charset="-128"/>
                <a:ea typeface="UD デジタル 教科書体 NP-R" panose="02020400000000000000" pitchFamily="18" charset="-128"/>
              </a:rPr>
              <a:t>途中で「シートの体験あり」「体験なし（説明のみ）」のコースを選びます</a:t>
            </a:r>
            <a:endParaRPr lang="en-US" altLang="ja-JP" sz="2400" dirty="0">
              <a:highlight>
                <a:srgbClr val="FFFF66"/>
              </a:highlight>
              <a:latin typeface="UD デジタル 教科書体 NP-R" panose="02020400000000000000" pitchFamily="18" charset="-128"/>
              <a:ea typeface="UD デジタル 教科書体 NP-R" panose="02020400000000000000" pitchFamily="18" charset="-128"/>
            </a:endParaRPr>
          </a:p>
          <a:p>
            <a:pPr algn="ctr"/>
            <a:r>
              <a:rPr lang="ja-JP" altLang="en-US" sz="2400" b="1" dirty="0">
                <a:highlight>
                  <a:srgbClr val="FFFF66"/>
                </a:highlight>
                <a:latin typeface="UD デジタル 教科書体 NP-R" panose="02020400000000000000" pitchFamily="18" charset="-128"/>
                <a:ea typeface="UD デジタル 教科書体 NP-R" panose="02020400000000000000" pitchFamily="18" charset="-128"/>
              </a:rPr>
              <a:t>（「体験あり」では１５分程度の</a:t>
            </a:r>
            <a:r>
              <a:rPr lang="en-US" altLang="ja-JP" sz="2400" b="1" dirty="0">
                <a:highlight>
                  <a:srgbClr val="FFFF66"/>
                </a:highlight>
                <a:latin typeface="UD デジタル 教科書体 NP-R" panose="02020400000000000000" pitchFamily="18" charset="-128"/>
                <a:ea typeface="UD デジタル 教科書体 NP-R" panose="02020400000000000000" pitchFamily="18" charset="-128"/>
              </a:rPr>
              <a:t>2</a:t>
            </a:r>
            <a:r>
              <a:rPr lang="ja-JP" altLang="en-US" sz="2400" b="1" dirty="0">
                <a:highlight>
                  <a:srgbClr val="FFFF66"/>
                </a:highlight>
                <a:latin typeface="UD デジタル 教科書体 NP-R" panose="02020400000000000000" pitchFamily="18" charset="-128"/>
                <a:ea typeface="UD デジタル 教科書体 NP-R" panose="02020400000000000000" pitchFamily="18" charset="-128"/>
              </a:rPr>
              <a:t>種類のシートの体験があります）</a:t>
            </a:r>
          </a:p>
        </p:txBody>
      </p:sp>
      <p:sp>
        <p:nvSpPr>
          <p:cNvPr id="3" name="タイトル 1">
            <a:extLst>
              <a:ext uri="{FF2B5EF4-FFF2-40B4-BE49-F238E27FC236}">
                <a16:creationId xmlns:a16="http://schemas.microsoft.com/office/drawing/2014/main" id="{44DA3D0B-43D8-33F0-587C-6E88B43EEDF3}"/>
              </a:ext>
            </a:extLst>
          </p:cNvPr>
          <p:cNvSpPr txBox="1">
            <a:spLocks/>
          </p:cNvSpPr>
          <p:nvPr/>
        </p:nvSpPr>
        <p:spPr>
          <a:xfrm>
            <a:off x="2593299" y="4348073"/>
            <a:ext cx="7839573" cy="5605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2400" b="1" dirty="0">
                <a:latin typeface="UD デジタル 教科書体 NP-B" panose="02020700000000000000" pitchFamily="18" charset="-128"/>
                <a:ea typeface="UD デジタル 教科書体 NP-B" panose="02020700000000000000" pitchFamily="18" charset="-128"/>
              </a:rPr>
              <a:t>＊お手元にサポートシート集をご用意ください</a:t>
            </a:r>
          </a:p>
        </p:txBody>
      </p:sp>
    </p:spTree>
    <p:extLst>
      <p:ext uri="{BB962C8B-B14F-4D97-AF65-F5344CB8AC3E}">
        <p14:creationId xmlns:p14="http://schemas.microsoft.com/office/powerpoint/2010/main" val="153925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B53CFBD7-10B6-0DD4-89E6-BD86F9615213}"/>
              </a:ext>
            </a:extLst>
          </p:cNvPr>
          <p:cNvSpPr txBox="1">
            <a:spLocks/>
          </p:cNvSpPr>
          <p:nvPr/>
        </p:nvSpPr>
        <p:spPr>
          <a:xfrm>
            <a:off x="705015" y="1124487"/>
            <a:ext cx="11248286" cy="825500"/>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定期相談サポートシートが支える２つの視点</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6" name="正方形/長方形 15">
            <a:extLst>
              <a:ext uri="{FF2B5EF4-FFF2-40B4-BE49-F238E27FC236}">
                <a16:creationId xmlns:a16="http://schemas.microsoft.com/office/drawing/2014/main" id="{E0D101E6-3EAE-FF3C-AE97-6BFCB678EFE1}"/>
              </a:ext>
            </a:extLst>
          </p:cNvPr>
          <p:cNvSpPr/>
          <p:nvPr/>
        </p:nvSpPr>
        <p:spPr>
          <a:xfrm>
            <a:off x="-54709" y="0"/>
            <a:ext cx="12390795" cy="4864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tx1"/>
                </a:solidFill>
                <a:latin typeface="UD デジタル 教科書体 NP-R" panose="02020400000000000000" pitchFamily="18" charset="-128"/>
                <a:ea typeface="UD デジタル 教科書体 NP-R" panose="02020400000000000000" pitchFamily="18" charset="-128"/>
              </a:rPr>
              <a:t>　定期相談サポートシート集とは</a:t>
            </a:r>
          </a:p>
        </p:txBody>
      </p:sp>
      <p:pic>
        <p:nvPicPr>
          <p:cNvPr id="5" name="図 4" descr="テキスト&#10;&#10;AI 生成コンテンツは誤りを含む可能性があります。">
            <a:extLst>
              <a:ext uri="{FF2B5EF4-FFF2-40B4-BE49-F238E27FC236}">
                <a16:creationId xmlns:a16="http://schemas.microsoft.com/office/drawing/2014/main" id="{9B60D3AB-2FC4-BB60-6C65-472B6D7C9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41" y="2426402"/>
            <a:ext cx="10285235" cy="3927496"/>
          </a:xfrm>
          <a:prstGeom prst="rect">
            <a:avLst/>
          </a:prstGeom>
        </p:spPr>
      </p:pic>
    </p:spTree>
    <p:extLst>
      <p:ext uri="{BB962C8B-B14F-4D97-AF65-F5344CB8AC3E}">
        <p14:creationId xmlns:p14="http://schemas.microsoft.com/office/powerpoint/2010/main" val="393082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C6EB-78E7-FD24-05EF-B8EA062030AA}"/>
            </a:ext>
          </a:extLst>
        </p:cNvPr>
        <p:cNvGrpSpPr/>
        <p:nvPr/>
      </p:nvGrpSpPr>
      <p:grpSpPr>
        <a:xfrm>
          <a:off x="0" y="0"/>
          <a:ext cx="0" cy="0"/>
          <a:chOff x="0" y="0"/>
          <a:chExt cx="0" cy="0"/>
        </a:xfrm>
      </p:grpSpPr>
      <p:pic>
        <p:nvPicPr>
          <p:cNvPr id="5" name="コンテンツ プレースホルダー 4" descr="ダイアグラム&#10;&#10;AI 生成コンテンツは誤りを含む可能性があります。">
            <a:extLst>
              <a:ext uri="{FF2B5EF4-FFF2-40B4-BE49-F238E27FC236}">
                <a16:creationId xmlns:a16="http://schemas.microsoft.com/office/drawing/2014/main" id="{E02D2028-0619-D733-55AE-BED7A9D0A510}"/>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93691" y="636881"/>
            <a:ext cx="9342225" cy="6104353"/>
          </a:xfrm>
          <a:effectLst>
            <a:outerShdw blurRad="50800" dist="38100" dir="2700000" algn="tl" rotWithShape="0">
              <a:prstClr val="black">
                <a:alpha val="40000"/>
              </a:prstClr>
            </a:outerShdw>
          </a:effectLst>
        </p:spPr>
      </p:pic>
      <p:sp>
        <p:nvSpPr>
          <p:cNvPr id="3" name="四角形: 角を丸くする 2">
            <a:extLst>
              <a:ext uri="{FF2B5EF4-FFF2-40B4-BE49-F238E27FC236}">
                <a16:creationId xmlns:a16="http://schemas.microsoft.com/office/drawing/2014/main" id="{121E82AB-6577-12A9-E0A5-EAB1D953D304}"/>
              </a:ext>
            </a:extLst>
          </p:cNvPr>
          <p:cNvSpPr/>
          <p:nvPr/>
        </p:nvSpPr>
        <p:spPr>
          <a:xfrm>
            <a:off x="240323" y="278744"/>
            <a:ext cx="11113477" cy="79574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rPr>
              <a:t>定期相談前に、定期相談の時間中に　使える</a:t>
            </a:r>
            <a:r>
              <a:rPr kumimoji="1" lang="en-US" altLang="ja-JP" sz="4400" dirty="0">
                <a:solidFill>
                  <a:schemeClr val="tx1"/>
                </a:solidFill>
                <a:latin typeface="UD デジタル 教科書体 NP-B" panose="02020700000000000000" pitchFamily="18" charset="-128"/>
                <a:ea typeface="UD デジタル 教科書体 NP-B" panose="02020700000000000000" pitchFamily="18" charset="-128"/>
              </a:rPr>
              <a:t>11</a:t>
            </a:r>
            <a:r>
              <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rPr>
              <a:t>のシート</a:t>
            </a:r>
          </a:p>
        </p:txBody>
      </p:sp>
    </p:spTree>
    <p:extLst>
      <p:ext uri="{BB962C8B-B14F-4D97-AF65-F5344CB8AC3E}">
        <p14:creationId xmlns:p14="http://schemas.microsoft.com/office/powerpoint/2010/main" val="2940677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D3DE-04AE-22B4-A6B3-59D37C6FA0B7}"/>
            </a:ext>
          </a:extLst>
        </p:cNvPr>
        <p:cNvGrpSpPr/>
        <p:nvPr/>
      </p:nvGrpSpPr>
      <p:grpSpPr>
        <a:xfrm>
          <a:off x="0" y="0"/>
          <a:ext cx="0" cy="0"/>
          <a:chOff x="0" y="0"/>
          <a:chExt cx="0" cy="0"/>
        </a:xfrm>
      </p:grpSpPr>
      <p:pic>
        <p:nvPicPr>
          <p:cNvPr id="5" name="コンテンツ プレースホルダー 4" descr="ダイアグラム&#10;&#10;AI 生成コンテンツは誤りを含む可能性があります。">
            <a:extLst>
              <a:ext uri="{FF2B5EF4-FFF2-40B4-BE49-F238E27FC236}">
                <a16:creationId xmlns:a16="http://schemas.microsoft.com/office/drawing/2014/main" id="{B5007F35-2843-E092-7D02-5582D0051D54}"/>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93691" y="636881"/>
            <a:ext cx="9342225" cy="6104353"/>
          </a:xfrm>
        </p:spPr>
      </p:pic>
      <p:sp>
        <p:nvSpPr>
          <p:cNvPr id="6" name="四角形: 角を丸くする 5">
            <a:extLst>
              <a:ext uri="{FF2B5EF4-FFF2-40B4-BE49-F238E27FC236}">
                <a16:creationId xmlns:a16="http://schemas.microsoft.com/office/drawing/2014/main" id="{73D111B5-3A7A-71A9-7B4F-F5A56216A4D8}"/>
              </a:ext>
            </a:extLst>
          </p:cNvPr>
          <p:cNvSpPr/>
          <p:nvPr/>
        </p:nvSpPr>
        <p:spPr>
          <a:xfrm>
            <a:off x="1356084" y="1703015"/>
            <a:ext cx="2394284" cy="151987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3343EDFE-BD34-AF84-2039-42D7BF3D3659}"/>
              </a:ext>
            </a:extLst>
          </p:cNvPr>
          <p:cNvSpPr/>
          <p:nvPr/>
        </p:nvSpPr>
        <p:spPr>
          <a:xfrm>
            <a:off x="240323" y="278744"/>
            <a:ext cx="11113477" cy="79574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rPr>
              <a:t>定期相談前に、定期相談の時間中に　使える</a:t>
            </a:r>
            <a:r>
              <a:rPr kumimoji="1" lang="en-US" altLang="ja-JP" sz="4400" dirty="0">
                <a:solidFill>
                  <a:schemeClr val="tx1"/>
                </a:solidFill>
                <a:latin typeface="UD デジタル 教科書体 NP-B" panose="02020700000000000000" pitchFamily="18" charset="-128"/>
                <a:ea typeface="UD デジタル 教科書体 NP-B" panose="02020700000000000000" pitchFamily="18" charset="-128"/>
              </a:rPr>
              <a:t>11</a:t>
            </a:r>
            <a:r>
              <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rPr>
              <a:t>のシート</a:t>
            </a:r>
          </a:p>
        </p:txBody>
      </p:sp>
    </p:spTree>
    <p:extLst>
      <p:ext uri="{BB962C8B-B14F-4D97-AF65-F5344CB8AC3E}">
        <p14:creationId xmlns:p14="http://schemas.microsoft.com/office/powerpoint/2010/main" val="99244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C241A7D-8A77-4FE4-50A2-58FF60DF5E47}"/>
              </a:ext>
            </a:extLst>
          </p:cNvPr>
          <p:cNvSpPr/>
          <p:nvPr/>
        </p:nvSpPr>
        <p:spPr>
          <a:xfrm>
            <a:off x="-126609" y="0"/>
            <a:ext cx="12435840" cy="6438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300" dirty="0">
                <a:latin typeface="UD デジタル 教科書体 NP-B" panose="02020700000000000000" pitchFamily="18" charset="-128"/>
                <a:ea typeface="UD デジタル 教科書体 NP-B" panose="02020700000000000000" pitchFamily="18" charset="-128"/>
              </a:rPr>
              <a:t>はじめに「ここからスタート！定期相談」を一読！</a:t>
            </a:r>
          </a:p>
        </p:txBody>
      </p:sp>
      <p:grpSp>
        <p:nvGrpSpPr>
          <p:cNvPr id="18" name="グループ化 17">
            <a:extLst>
              <a:ext uri="{FF2B5EF4-FFF2-40B4-BE49-F238E27FC236}">
                <a16:creationId xmlns:a16="http://schemas.microsoft.com/office/drawing/2014/main" id="{560A48E9-75D5-D343-C3EB-CF7E9FCF6799}"/>
              </a:ext>
            </a:extLst>
          </p:cNvPr>
          <p:cNvGrpSpPr/>
          <p:nvPr/>
        </p:nvGrpSpPr>
        <p:grpSpPr>
          <a:xfrm>
            <a:off x="522183" y="989350"/>
            <a:ext cx="11035233" cy="6003561"/>
            <a:chOff x="221015" y="1019331"/>
            <a:chExt cx="11636205" cy="6145967"/>
          </a:xfrm>
        </p:grpSpPr>
        <p:sp>
          <p:nvSpPr>
            <p:cNvPr id="17" name="正方形/長方形 16">
              <a:extLst>
                <a:ext uri="{FF2B5EF4-FFF2-40B4-BE49-F238E27FC236}">
                  <a16:creationId xmlns:a16="http://schemas.microsoft.com/office/drawing/2014/main" id="{308908F9-F6CA-38D6-9A51-3B08EAB6CDE9}"/>
                </a:ext>
              </a:extLst>
            </p:cNvPr>
            <p:cNvSpPr/>
            <p:nvPr/>
          </p:nvSpPr>
          <p:spPr>
            <a:xfrm>
              <a:off x="221015" y="1019331"/>
              <a:ext cx="11636205" cy="614596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E6C358F-E0CD-54AB-D185-6A5BDAE6D733}"/>
                </a:ext>
              </a:extLst>
            </p:cNvPr>
            <p:cNvGrpSpPr/>
            <p:nvPr/>
          </p:nvGrpSpPr>
          <p:grpSpPr>
            <a:xfrm>
              <a:off x="522183" y="1274164"/>
              <a:ext cx="11147633" cy="5824305"/>
              <a:chOff x="580255" y="1423438"/>
              <a:chExt cx="10892133" cy="5630061"/>
            </a:xfrm>
          </p:grpSpPr>
          <p:pic>
            <p:nvPicPr>
              <p:cNvPr id="15" name="図 14">
                <a:extLst>
                  <a:ext uri="{FF2B5EF4-FFF2-40B4-BE49-F238E27FC236}">
                    <a16:creationId xmlns:a16="http://schemas.microsoft.com/office/drawing/2014/main" id="{2E0ABA81-DA53-0BC5-57C2-593B2AA84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55" y="1504203"/>
                <a:ext cx="5515745" cy="5353797"/>
              </a:xfrm>
              <a:prstGeom prst="rect">
                <a:avLst/>
              </a:prstGeom>
            </p:spPr>
          </p:pic>
          <p:pic>
            <p:nvPicPr>
              <p:cNvPr id="16" name="図 15">
                <a:extLst>
                  <a:ext uri="{FF2B5EF4-FFF2-40B4-BE49-F238E27FC236}">
                    <a16:creationId xmlns:a16="http://schemas.microsoft.com/office/drawing/2014/main" id="{2D6EF017-0CF2-DB3E-1042-4EB1F50A4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170" y="1423438"/>
                <a:ext cx="5506218" cy="5630061"/>
              </a:xfrm>
              <a:prstGeom prst="rect">
                <a:avLst/>
              </a:prstGeom>
            </p:spPr>
          </p:pic>
        </p:grpSp>
      </p:grpSp>
    </p:spTree>
    <p:extLst>
      <p:ext uri="{BB962C8B-B14F-4D97-AF65-F5344CB8AC3E}">
        <p14:creationId xmlns:p14="http://schemas.microsoft.com/office/powerpoint/2010/main" val="298093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3F25-1606-9A2C-3B5E-9AA716D19B6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3226BF9-C2A0-87B1-50B2-D333CD093F65}"/>
              </a:ext>
            </a:extLst>
          </p:cNvPr>
          <p:cNvSpPr/>
          <p:nvPr/>
        </p:nvSpPr>
        <p:spPr>
          <a:xfrm>
            <a:off x="-126609" y="0"/>
            <a:ext cx="12435840" cy="6438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300" dirty="0">
                <a:latin typeface="UD デジタル 教科書体 NP-B" panose="02020700000000000000" pitchFamily="18" charset="-128"/>
                <a:ea typeface="UD デジタル 教科書体 NP-B" panose="02020700000000000000" pitchFamily="18" charset="-128"/>
              </a:rPr>
              <a:t>はじめに「ここからスタート！定期相談」を一読！</a:t>
            </a:r>
          </a:p>
        </p:txBody>
      </p:sp>
      <p:pic>
        <p:nvPicPr>
          <p:cNvPr id="6" name="ここからスタート定期相談">
            <a:hlinkClick r:id="" action="ppaction://media"/>
            <a:extLst>
              <a:ext uri="{FF2B5EF4-FFF2-40B4-BE49-F238E27FC236}">
                <a16:creationId xmlns:a16="http://schemas.microsoft.com/office/drawing/2014/main" id="{F2EDCE04-FC06-9286-7DC9-5971A69557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2382" y="744583"/>
            <a:ext cx="10690119" cy="6013056"/>
          </a:xfrm>
        </p:spPr>
      </p:pic>
    </p:spTree>
    <p:extLst>
      <p:ext uri="{BB962C8B-B14F-4D97-AF65-F5344CB8AC3E}">
        <p14:creationId xmlns:p14="http://schemas.microsoft.com/office/powerpoint/2010/main" val="160310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B098821-BD49-8368-758E-5A05327D013E}"/>
              </a:ext>
            </a:extLst>
          </p:cNvPr>
          <p:cNvSpPr txBox="1">
            <a:spLocks/>
          </p:cNvSpPr>
          <p:nvPr/>
        </p:nvSpPr>
        <p:spPr>
          <a:xfrm>
            <a:off x="0" y="1130968"/>
            <a:ext cx="12192000" cy="2767264"/>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latin typeface="UD デジタル 教科書体 NK-B" panose="02020700000000000000" pitchFamily="18" charset="-128"/>
                <a:ea typeface="UD デジタル 教科書体 NK-B" panose="02020700000000000000" pitchFamily="18" charset="-128"/>
              </a:rPr>
              <a:t>　　　</a:t>
            </a:r>
            <a:r>
              <a:rPr lang="ja-JP" altLang="en-US" sz="5400" b="1" dirty="0">
                <a:latin typeface="UD デジタル 教科書体 NP-B" panose="02020700000000000000" pitchFamily="18" charset="-128"/>
                <a:ea typeface="UD デジタル 教科書体 NP-B" panose="02020700000000000000" pitchFamily="18" charset="-128"/>
              </a:rPr>
              <a:t>シートを体験してみましょう</a:t>
            </a:r>
            <a:endParaRPr lang="en-US" altLang="ja-JP" sz="5400" b="1" dirty="0">
              <a:latin typeface="UD デジタル 教科書体 NP-B" panose="02020700000000000000" pitchFamily="18" charset="-128"/>
              <a:ea typeface="UD デジタル 教科書体 NP-B" panose="02020700000000000000" pitchFamily="18" charset="-128"/>
            </a:endParaRPr>
          </a:p>
          <a:p>
            <a:endParaRPr lang="en-US" altLang="ja-JP" sz="1050" b="1" dirty="0">
              <a:latin typeface="UD デジタル 教科書体 NP-B" panose="02020700000000000000" pitchFamily="18" charset="-128"/>
              <a:ea typeface="UD デジタル 教科書体 NP-B" panose="02020700000000000000" pitchFamily="18" charset="-128"/>
            </a:endParaRPr>
          </a:p>
          <a:p>
            <a:r>
              <a:rPr lang="ja-JP" altLang="en-US" sz="4000" b="1" dirty="0">
                <a:latin typeface="UD デジタル 教科書体 NP-B" panose="02020700000000000000" pitchFamily="18" charset="-128"/>
                <a:ea typeface="UD デジタル 教科書体 NP-B" panose="02020700000000000000" pitchFamily="18" charset="-128"/>
              </a:rPr>
              <a:t>　　　「こうあるべき」ほぐしシート</a:t>
            </a:r>
            <a:endParaRPr lang="en-US" altLang="ja-JP" sz="4000" b="1" dirty="0">
              <a:latin typeface="UD デジタル 教科書体 NP-B" panose="02020700000000000000" pitchFamily="18" charset="-128"/>
              <a:ea typeface="UD デジタル 教科書体 NP-B" panose="02020700000000000000" pitchFamily="18" charset="-128"/>
            </a:endParaRPr>
          </a:p>
          <a:p>
            <a:r>
              <a:rPr lang="ja-JP" altLang="en-US" sz="4000" b="1" dirty="0">
                <a:latin typeface="UD デジタル 教科書体 NP-B" panose="02020700000000000000" pitchFamily="18" charset="-128"/>
                <a:ea typeface="UD デジタル 教科書体 NP-B" panose="02020700000000000000" pitchFamily="18" charset="-128"/>
              </a:rPr>
              <a:t>　　　「子供も安心」事前説明シート</a:t>
            </a:r>
            <a:endParaRPr lang="en-US" altLang="ja-JP" sz="4000" b="1" dirty="0">
              <a:latin typeface="UD デジタル 教科書体 NP-B" panose="02020700000000000000" pitchFamily="18" charset="-128"/>
              <a:ea typeface="UD デジタル 教科書体 NP-B" panose="02020700000000000000" pitchFamily="18" charset="-128"/>
            </a:endParaRPr>
          </a:p>
        </p:txBody>
      </p:sp>
      <p:sp>
        <p:nvSpPr>
          <p:cNvPr id="5" name="タイトル 1">
            <a:hlinkClick r:id="rId3" action="ppaction://hlinksldjump"/>
            <a:extLst>
              <a:ext uri="{FF2B5EF4-FFF2-40B4-BE49-F238E27FC236}">
                <a16:creationId xmlns:a16="http://schemas.microsoft.com/office/drawing/2014/main" id="{98094E97-EEA0-4747-F5CD-1ABDCD2B7572}"/>
              </a:ext>
            </a:extLst>
          </p:cNvPr>
          <p:cNvSpPr txBox="1">
            <a:spLocks/>
          </p:cNvSpPr>
          <p:nvPr/>
        </p:nvSpPr>
        <p:spPr>
          <a:xfrm>
            <a:off x="0" y="4723438"/>
            <a:ext cx="12192000" cy="156410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latin typeface="UD デジタル 教科書体 NK-B" panose="02020700000000000000" pitchFamily="18" charset="-128"/>
                <a:ea typeface="UD デジタル 教科書体 NK-B" panose="02020700000000000000" pitchFamily="18" charset="-128"/>
              </a:rPr>
              <a:t>　　　</a:t>
            </a:r>
            <a:r>
              <a:rPr lang="ja-JP" altLang="en-US" sz="3600" b="1" dirty="0">
                <a:latin typeface="UD デジタル 教科書体 NP-B" panose="02020700000000000000" pitchFamily="18" charset="-128"/>
                <a:ea typeface="UD デジタル 教科書体 NP-B" panose="02020700000000000000" pitchFamily="18" charset="-128"/>
              </a:rPr>
              <a:t>体験なしで</a:t>
            </a:r>
            <a:r>
              <a:rPr lang="ja-JP" altLang="en-US" sz="3600" b="1" dirty="0">
                <a:latin typeface="UD デジタル 教科書体 NP-B" panose="02020700000000000000" pitchFamily="18" charset="-128"/>
                <a:ea typeface="UD デジタル 教科書体 NP-B" panose="02020700000000000000" pitchFamily="18" charset="-128"/>
                <a:hlinkClick r:id="rId3" action="ppaction://hlinksldjump"/>
              </a:rPr>
              <a:t>すぐ</a:t>
            </a:r>
            <a:r>
              <a:rPr lang="ja-JP" altLang="en-US" sz="3600" b="1" dirty="0">
                <a:latin typeface="UD デジタル 教科書体 NP-B" panose="02020700000000000000" pitchFamily="18" charset="-128"/>
                <a:ea typeface="UD デジタル 教科書体 NP-B" panose="02020700000000000000" pitchFamily="18" charset="-128"/>
              </a:rPr>
              <a:t>に</a:t>
            </a:r>
            <a:endParaRPr lang="en-US" altLang="ja-JP" sz="3600" b="1" dirty="0">
              <a:latin typeface="UD デジタル 教科書体 NP-B" panose="02020700000000000000" pitchFamily="18" charset="-128"/>
              <a:ea typeface="UD デジタル 教科書体 NP-B" panose="02020700000000000000" pitchFamily="18" charset="-128"/>
            </a:endParaRPr>
          </a:p>
          <a:p>
            <a:r>
              <a:rPr lang="ja-JP" altLang="en-US" sz="3600" b="1" dirty="0">
                <a:latin typeface="UD デジタル 教科書体 NP-B" panose="02020700000000000000" pitchFamily="18" charset="-128"/>
                <a:ea typeface="UD デジタル 教科書体 NP-B" panose="02020700000000000000" pitchFamily="18" charset="-128"/>
              </a:rPr>
              <a:t>　　「各シートの</a:t>
            </a:r>
            <a:r>
              <a:rPr lang="ja-JP" altLang="en-US" sz="3600" b="1" dirty="0">
                <a:latin typeface="UD デジタル 教科書体 NP-B" panose="02020700000000000000" pitchFamily="18" charset="-128"/>
                <a:ea typeface="UD デジタル 教科書体 NP-B" panose="02020700000000000000" pitchFamily="18" charset="-128"/>
                <a:hlinkClick r:id="rId4" action="ppaction://hlinksldjump"/>
              </a:rPr>
              <a:t>説明</a:t>
            </a:r>
            <a:r>
              <a:rPr lang="ja-JP" altLang="en-US" sz="3600" b="1" dirty="0">
                <a:latin typeface="UD デジタル 教科書体 NP-B" panose="02020700000000000000" pitchFamily="18" charset="-128"/>
                <a:ea typeface="UD デジタル 教科書体 NP-B" panose="02020700000000000000" pitchFamily="18" charset="-128"/>
              </a:rPr>
              <a:t>」に進む場合はこちら</a:t>
            </a:r>
            <a:endParaRPr lang="en-US" altLang="ja-JP" sz="4000" b="1" dirty="0">
              <a:latin typeface="UD デジタル 教科書体 NP-B" panose="02020700000000000000" pitchFamily="18" charset="-128"/>
              <a:ea typeface="UD デジタル 教科書体 NP-B" panose="02020700000000000000" pitchFamily="18" charset="-128"/>
            </a:endParaRPr>
          </a:p>
        </p:txBody>
      </p:sp>
      <p:grpSp>
        <p:nvGrpSpPr>
          <p:cNvPr id="15" name="グループ化 14">
            <a:extLst>
              <a:ext uri="{FF2B5EF4-FFF2-40B4-BE49-F238E27FC236}">
                <a16:creationId xmlns:a16="http://schemas.microsoft.com/office/drawing/2014/main" id="{3B2BDA0C-6D4F-093A-677A-D62D50FC617C}"/>
              </a:ext>
            </a:extLst>
          </p:cNvPr>
          <p:cNvGrpSpPr/>
          <p:nvPr/>
        </p:nvGrpSpPr>
        <p:grpSpPr>
          <a:xfrm>
            <a:off x="9686801" y="4709237"/>
            <a:ext cx="1840833" cy="1780674"/>
            <a:chOff x="8662737" y="3789947"/>
            <a:chExt cx="1937085" cy="1937085"/>
          </a:xfrm>
        </p:grpSpPr>
        <p:sp>
          <p:nvSpPr>
            <p:cNvPr id="11" name="四角形: 角を丸くする 10">
              <a:hlinkClick r:id="rId3" action="ppaction://hlinksldjump"/>
              <a:extLst>
                <a:ext uri="{FF2B5EF4-FFF2-40B4-BE49-F238E27FC236}">
                  <a16:creationId xmlns:a16="http://schemas.microsoft.com/office/drawing/2014/main" id="{DE22B49F-2202-93BB-47CF-137263DF891A}"/>
                </a:ext>
              </a:extLst>
            </p:cNvPr>
            <p:cNvSpPr/>
            <p:nvPr/>
          </p:nvSpPr>
          <p:spPr>
            <a:xfrm>
              <a:off x="8662737" y="4065628"/>
              <a:ext cx="1876926" cy="13255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グラフィックス 8" descr="早送り 単色塗りつぶし">
              <a:hlinkClick r:id="rId3" action="ppaction://hlinksldjump"/>
              <a:extLst>
                <a:ext uri="{FF2B5EF4-FFF2-40B4-BE49-F238E27FC236}">
                  <a16:creationId xmlns:a16="http://schemas.microsoft.com/office/drawing/2014/main" id="{27D4203B-DC6E-9DE1-0F40-4C7B604976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2737" y="3789947"/>
              <a:ext cx="1937085" cy="1937085"/>
            </a:xfrm>
            <a:prstGeom prst="rect">
              <a:avLst/>
            </a:prstGeom>
          </p:spPr>
        </p:pic>
      </p:grpSp>
    </p:spTree>
    <p:extLst>
      <p:ext uri="{BB962C8B-B14F-4D97-AF65-F5344CB8AC3E}">
        <p14:creationId xmlns:p14="http://schemas.microsoft.com/office/powerpoint/2010/main" val="4183740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ダイアグラム&#10;&#10;AI 生成コンテンツは誤りを含む可能性があります。">
            <a:extLst>
              <a:ext uri="{FF2B5EF4-FFF2-40B4-BE49-F238E27FC236}">
                <a16:creationId xmlns:a16="http://schemas.microsoft.com/office/drawing/2014/main" id="{92879B54-CD17-EA1A-155D-91E9A605723A}"/>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70861" y="476387"/>
            <a:ext cx="10067441" cy="6225202"/>
          </a:xfrm>
          <a:effectLst>
            <a:outerShdw blurRad="50800" dist="381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72AB727A-4DA5-2931-C634-82A5894C0A71}"/>
              </a:ext>
            </a:extLst>
          </p:cNvPr>
          <p:cNvSpPr/>
          <p:nvPr/>
        </p:nvSpPr>
        <p:spPr>
          <a:xfrm>
            <a:off x="1328371" y="4097670"/>
            <a:ext cx="2394284" cy="111893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A0636C1-F711-BCA8-502B-F8B308D3464D}"/>
              </a:ext>
            </a:extLst>
          </p:cNvPr>
          <p:cNvSpPr/>
          <p:nvPr/>
        </p:nvSpPr>
        <p:spPr>
          <a:xfrm>
            <a:off x="1328371" y="5216608"/>
            <a:ext cx="2394284" cy="111893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038B785-CCBF-48D6-BADE-FE60E56181B2}"/>
              </a:ext>
            </a:extLst>
          </p:cNvPr>
          <p:cNvSpPr/>
          <p:nvPr/>
        </p:nvSpPr>
        <p:spPr>
          <a:xfrm>
            <a:off x="-54709" y="0"/>
            <a:ext cx="12390795" cy="4864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tx1"/>
                </a:solidFill>
                <a:latin typeface="UD デジタル 教科書体 NP-R" panose="02020400000000000000" pitchFamily="18" charset="-128"/>
                <a:ea typeface="UD デジタル 教科書体 NP-R" panose="02020400000000000000" pitchFamily="18" charset="-128"/>
              </a:rPr>
              <a:t>　体験してみよう！　定期相談サポートシート集</a:t>
            </a:r>
          </a:p>
        </p:txBody>
      </p:sp>
    </p:spTree>
    <p:extLst>
      <p:ext uri="{BB962C8B-B14F-4D97-AF65-F5344CB8AC3E}">
        <p14:creationId xmlns:p14="http://schemas.microsoft.com/office/powerpoint/2010/main" val="11081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D20497-E7C8-CEF9-5F71-93ACB7D70FCB}"/>
              </a:ext>
            </a:extLst>
          </p:cNvPr>
          <p:cNvSpPr>
            <a:spLocks noGrp="1"/>
          </p:cNvSpPr>
          <p:nvPr>
            <p:ph type="title"/>
          </p:nvPr>
        </p:nvSpPr>
        <p:spPr/>
        <p:txBody>
          <a:bodyPr/>
          <a:lstStyle/>
          <a:p>
            <a:endParaRPr kumimoji="1" lang="ja-JP" altLang="en-US" dirty="0"/>
          </a:p>
        </p:txBody>
      </p:sp>
      <p:sp>
        <p:nvSpPr>
          <p:cNvPr id="6" name="タイトル 1">
            <a:extLst>
              <a:ext uri="{FF2B5EF4-FFF2-40B4-BE49-F238E27FC236}">
                <a16:creationId xmlns:a16="http://schemas.microsoft.com/office/drawing/2014/main" id="{B2F8005C-49A9-7296-BDB4-33C49851F149}"/>
              </a:ext>
            </a:extLst>
          </p:cNvPr>
          <p:cNvSpPr txBox="1">
            <a:spLocks/>
          </p:cNvSpPr>
          <p:nvPr/>
        </p:nvSpPr>
        <p:spPr>
          <a:xfrm>
            <a:off x="532624" y="1022389"/>
            <a:ext cx="11248286" cy="825500"/>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教師の中にある「定期相談は</a:t>
            </a:r>
            <a:r>
              <a:rPr lang="ja-JP" altLang="en-US" sz="4000" dirty="0">
                <a:solidFill>
                  <a:srgbClr val="FF0000"/>
                </a:solidFill>
                <a:latin typeface="UD デジタル 教科書体 NP-B" panose="02020700000000000000" pitchFamily="18" charset="-128"/>
                <a:ea typeface="UD デジタル 教科書体 NP-B" panose="02020700000000000000" pitchFamily="18" charset="-128"/>
              </a:rPr>
              <a:t>こうあるべき</a:t>
            </a:r>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grpSp>
        <p:nvGrpSpPr>
          <p:cNvPr id="10" name="グループ化 9">
            <a:extLst>
              <a:ext uri="{FF2B5EF4-FFF2-40B4-BE49-F238E27FC236}">
                <a16:creationId xmlns:a16="http://schemas.microsoft.com/office/drawing/2014/main" id="{324548E7-2504-E6B9-88B0-D1EC2CD3E44B}"/>
              </a:ext>
            </a:extLst>
          </p:cNvPr>
          <p:cNvGrpSpPr/>
          <p:nvPr/>
        </p:nvGrpSpPr>
        <p:grpSpPr>
          <a:xfrm>
            <a:off x="6542675" y="2145885"/>
            <a:ext cx="5113157" cy="3152088"/>
            <a:chOff x="6861652" y="2121195"/>
            <a:chExt cx="5113157" cy="3525788"/>
          </a:xfrm>
        </p:grpSpPr>
        <p:sp>
          <p:nvSpPr>
            <p:cNvPr id="9" name="吹き出し: 角を丸めた四角形 8">
              <a:extLst>
                <a:ext uri="{FF2B5EF4-FFF2-40B4-BE49-F238E27FC236}">
                  <a16:creationId xmlns:a16="http://schemas.microsoft.com/office/drawing/2014/main" id="{20E2C994-4B8D-9555-5B59-472ADBB6EBEF}"/>
                </a:ext>
              </a:extLst>
            </p:cNvPr>
            <p:cNvSpPr/>
            <p:nvPr/>
          </p:nvSpPr>
          <p:spPr>
            <a:xfrm>
              <a:off x="6861652" y="2121195"/>
              <a:ext cx="5113157" cy="3525788"/>
            </a:xfrm>
            <a:prstGeom prst="wedgeRoundRectCallout">
              <a:avLst>
                <a:gd name="adj1" fmla="val -36478"/>
                <a:gd name="adj2" fmla="val -63614"/>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タイトル 1">
              <a:extLst>
                <a:ext uri="{FF2B5EF4-FFF2-40B4-BE49-F238E27FC236}">
                  <a16:creationId xmlns:a16="http://schemas.microsoft.com/office/drawing/2014/main" id="{5B049F3A-A45E-E558-DD45-B83D01C2B6A2}"/>
                </a:ext>
              </a:extLst>
            </p:cNvPr>
            <p:cNvSpPr txBox="1">
              <a:spLocks/>
            </p:cNvSpPr>
            <p:nvPr/>
          </p:nvSpPr>
          <p:spPr>
            <a:xfrm>
              <a:off x="6861652" y="2241234"/>
              <a:ext cx="5113157" cy="258024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2800" dirty="0">
                  <a:latin typeface="UD デジタル 教科書体 NP-R" panose="02020400000000000000" pitchFamily="18" charset="-128"/>
                  <a:ea typeface="UD デジタル 教科書体 NP-R" panose="02020400000000000000" pitchFamily="18" charset="-128"/>
                </a:rPr>
                <a:t>　・子供が本音を話す</a:t>
              </a:r>
              <a:endParaRPr lang="en-US" altLang="ja-JP" sz="2800" dirty="0">
                <a:latin typeface="UD デジタル 教科書体 NP-R" panose="02020400000000000000" pitchFamily="18" charset="-128"/>
                <a:ea typeface="UD デジタル 教科書体 NP-R" panose="02020400000000000000" pitchFamily="18" charset="-128"/>
              </a:endParaRPr>
            </a:p>
            <a:p>
              <a:pPr>
                <a:lnSpc>
                  <a:spcPct val="110000"/>
                </a:lnSpc>
              </a:pPr>
              <a:endParaRPr lang="en-US" altLang="ja-JP" sz="1000" dirty="0">
                <a:latin typeface="UD デジタル 教科書体 NP-R" panose="02020400000000000000" pitchFamily="18" charset="-128"/>
                <a:ea typeface="UD デジタル 教科書体 NP-R" panose="02020400000000000000" pitchFamily="18" charset="-128"/>
              </a:endParaRPr>
            </a:p>
            <a:p>
              <a:pPr>
                <a:lnSpc>
                  <a:spcPct val="110000"/>
                </a:lnSpc>
              </a:pPr>
              <a:r>
                <a:rPr lang="ja-JP" altLang="en-US" sz="2800" dirty="0">
                  <a:latin typeface="UD デジタル 教科書体 NP-R" panose="02020400000000000000" pitchFamily="18" charset="-128"/>
                  <a:ea typeface="UD デジタル 教科書体 NP-R" panose="02020400000000000000" pitchFamily="18" charset="-128"/>
                </a:rPr>
                <a:t>　・児童生徒を理解する</a:t>
              </a:r>
              <a:endParaRPr lang="en-US" altLang="ja-JP" sz="2800" dirty="0">
                <a:latin typeface="UD デジタル 教科書体 NP-R" panose="02020400000000000000" pitchFamily="18" charset="-128"/>
                <a:ea typeface="UD デジタル 教科書体 NP-R" panose="02020400000000000000" pitchFamily="18" charset="-128"/>
              </a:endParaRPr>
            </a:p>
            <a:p>
              <a:pPr>
                <a:lnSpc>
                  <a:spcPct val="110000"/>
                </a:lnSpc>
              </a:pPr>
              <a:endParaRPr lang="en-US" altLang="ja-JP" sz="1050" dirty="0">
                <a:latin typeface="UD デジタル 教科書体 NP-R" panose="02020400000000000000" pitchFamily="18" charset="-128"/>
                <a:ea typeface="UD デジタル 教科書体 NP-R" panose="02020400000000000000" pitchFamily="18" charset="-128"/>
              </a:endParaRPr>
            </a:p>
            <a:p>
              <a:pPr>
                <a:lnSpc>
                  <a:spcPct val="110000"/>
                </a:lnSpc>
              </a:pPr>
              <a:r>
                <a:rPr lang="ja-JP" altLang="en-US" sz="2800" dirty="0">
                  <a:latin typeface="UD デジタル 教科書体 NP-R" panose="02020400000000000000" pitchFamily="18" charset="-128"/>
                  <a:ea typeface="UD デジタル 教科書体 NP-R" panose="02020400000000000000" pitchFamily="18" charset="-128"/>
                </a:rPr>
                <a:t>　・問題や悩みを早期に発見、</a:t>
              </a:r>
              <a:endParaRPr lang="en-US" altLang="ja-JP" sz="2800" dirty="0">
                <a:latin typeface="UD デジタル 教科書体 NP-R" panose="02020400000000000000" pitchFamily="18" charset="-128"/>
                <a:ea typeface="UD デジタル 教科書体 NP-R" panose="02020400000000000000" pitchFamily="18" charset="-128"/>
              </a:endParaRPr>
            </a:p>
            <a:p>
              <a:pPr>
                <a:lnSpc>
                  <a:spcPct val="110000"/>
                </a:lnSpc>
              </a:pPr>
              <a:r>
                <a:rPr lang="ja-JP" altLang="en-US" sz="2800" dirty="0">
                  <a:latin typeface="UD デジタル 教科書体 NP-R" panose="02020400000000000000" pitchFamily="18" charset="-128"/>
                  <a:ea typeface="UD デジタル 教科書体 NP-R" panose="02020400000000000000" pitchFamily="18" charset="-128"/>
                </a:rPr>
                <a:t>　　助言し、解決する</a:t>
              </a:r>
            </a:p>
          </p:txBody>
        </p:sp>
        <p:sp>
          <p:nvSpPr>
            <p:cNvPr id="8" name="タイトル 1">
              <a:extLst>
                <a:ext uri="{FF2B5EF4-FFF2-40B4-BE49-F238E27FC236}">
                  <a16:creationId xmlns:a16="http://schemas.microsoft.com/office/drawing/2014/main" id="{2727842D-A4D4-53E6-E0A3-249E37232630}"/>
                </a:ext>
              </a:extLst>
            </p:cNvPr>
            <p:cNvSpPr txBox="1">
              <a:spLocks/>
            </p:cNvSpPr>
            <p:nvPr/>
          </p:nvSpPr>
          <p:spPr>
            <a:xfrm>
              <a:off x="7748337" y="4821483"/>
              <a:ext cx="3778464" cy="8255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べきなのに</a:t>
              </a:r>
              <a:r>
                <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rPr>
                <a:t>…</a:t>
              </a:r>
            </a:p>
          </p:txBody>
        </p:sp>
      </p:grpSp>
      <p:sp>
        <p:nvSpPr>
          <p:cNvPr id="3" name="タイトル 1">
            <a:extLst>
              <a:ext uri="{FF2B5EF4-FFF2-40B4-BE49-F238E27FC236}">
                <a16:creationId xmlns:a16="http://schemas.microsoft.com/office/drawing/2014/main" id="{412005C0-7E57-E67D-50D6-706765ECBABC}"/>
              </a:ext>
            </a:extLst>
          </p:cNvPr>
          <p:cNvSpPr txBox="1">
            <a:spLocks/>
          </p:cNvSpPr>
          <p:nvPr/>
        </p:nvSpPr>
        <p:spPr>
          <a:xfrm>
            <a:off x="7111151" y="5595969"/>
            <a:ext cx="4414881" cy="825500"/>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あなたはどう？</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a:extLst>
              <a:ext uri="{FF2B5EF4-FFF2-40B4-BE49-F238E27FC236}">
                <a16:creationId xmlns:a16="http://schemas.microsoft.com/office/drawing/2014/main" id="{B985FA1F-0CE8-8043-4C25-CCD53897225A}"/>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③ 「こうあるべき」ほぐしシート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P9</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P10</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12" name="正方形/長方形 11">
            <a:extLst>
              <a:ext uri="{FF2B5EF4-FFF2-40B4-BE49-F238E27FC236}">
                <a16:creationId xmlns:a16="http://schemas.microsoft.com/office/drawing/2014/main" id="{7A67742E-A332-80E2-510E-1AED761C44CF}"/>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体験①</a:t>
            </a:r>
          </a:p>
        </p:txBody>
      </p:sp>
      <p:pic>
        <p:nvPicPr>
          <p:cNvPr id="13" name="図 12" descr="マグカップ が含まれている画像&#10;&#10;AI 生成コンテンツは誤りを含む可能性があります。">
            <a:extLst>
              <a:ext uri="{FF2B5EF4-FFF2-40B4-BE49-F238E27FC236}">
                <a16:creationId xmlns:a16="http://schemas.microsoft.com/office/drawing/2014/main" id="{0C403BFA-1550-CFFC-9BBB-F35AC868A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81" y="1752980"/>
            <a:ext cx="5682586" cy="5187315"/>
          </a:xfrm>
          <a:prstGeom prst="rect">
            <a:avLst/>
          </a:prstGeom>
        </p:spPr>
      </p:pic>
    </p:spTree>
    <p:extLst>
      <p:ext uri="{BB962C8B-B14F-4D97-AF65-F5344CB8AC3E}">
        <p14:creationId xmlns:p14="http://schemas.microsoft.com/office/powerpoint/2010/main" val="31108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476E-7357-4097-2BC1-84A4072150F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6B54AE-5F30-7718-BB80-58C88E1144DD}"/>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③ 「こうあるべき」ほぐしシート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P9</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P10</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E8D154F3-0C02-D801-A9AA-6360F36F4D78}"/>
              </a:ext>
            </a:extLst>
          </p:cNvPr>
          <p:cNvSpPr txBox="1">
            <a:spLocks/>
          </p:cNvSpPr>
          <p:nvPr/>
        </p:nvSpPr>
        <p:spPr>
          <a:xfrm>
            <a:off x="138380" y="854455"/>
            <a:ext cx="11240819"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B" panose="02020700000000000000" pitchFamily="18" charset="-128"/>
                <a:ea typeface="UD デジタル 教科書体 N-B" panose="02020700000000000000" pitchFamily="18" charset="-128"/>
              </a:rPr>
              <a:t>「定期相談はこうあるべき」が強くなってない？</a:t>
            </a:r>
          </a:p>
        </p:txBody>
      </p:sp>
      <p:sp>
        <p:nvSpPr>
          <p:cNvPr id="2" name="正方形/長方形 1">
            <a:extLst>
              <a:ext uri="{FF2B5EF4-FFF2-40B4-BE49-F238E27FC236}">
                <a16:creationId xmlns:a16="http://schemas.microsoft.com/office/drawing/2014/main" id="{2B5B0956-18E8-1A7E-2E92-EFCB1A2A019F}"/>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体験①</a:t>
            </a:r>
          </a:p>
        </p:txBody>
      </p:sp>
      <p:pic>
        <p:nvPicPr>
          <p:cNvPr id="6" name="図 5" descr="テキスト が含まれている画像&#10;&#10;AI 生成コンテンツは誤りを含む可能性があります。">
            <a:extLst>
              <a:ext uri="{FF2B5EF4-FFF2-40B4-BE49-F238E27FC236}">
                <a16:creationId xmlns:a16="http://schemas.microsoft.com/office/drawing/2014/main" id="{C9A2312F-3E62-C43E-627B-51C776C2B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10" y="1832295"/>
            <a:ext cx="11898607" cy="5025705"/>
          </a:xfrm>
          <a:prstGeom prst="rect">
            <a:avLst/>
          </a:prstGeom>
        </p:spPr>
      </p:pic>
    </p:spTree>
    <p:extLst>
      <p:ext uri="{BB962C8B-B14F-4D97-AF65-F5344CB8AC3E}">
        <p14:creationId xmlns:p14="http://schemas.microsoft.com/office/powerpoint/2010/main" val="1185242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1A3414-DA09-C520-C7F0-7E02C81282C4}"/>
              </a:ext>
            </a:extLst>
          </p:cNvPr>
          <p:cNvSpPr>
            <a:spLocks noGrp="1"/>
          </p:cNvSpPr>
          <p:nvPr>
            <p:ph type="title"/>
          </p:nvPr>
        </p:nvSpPr>
        <p:spPr>
          <a:xfrm>
            <a:off x="2447778" y="2124429"/>
            <a:ext cx="9889587" cy="458800"/>
          </a:xfrm>
        </p:spPr>
        <p:txBody>
          <a:bodyPr>
            <a:noAutofit/>
          </a:bodyPr>
          <a:lstStyle/>
          <a:p>
            <a:pPr lvl="0" indent="762000" eaLnBrk="0" fontAlgn="base" hangingPunct="0">
              <a:lnSpc>
                <a:spcPct val="100000"/>
              </a:lnSpc>
              <a:spcAft>
                <a:spcPct val="0"/>
              </a:spcAft>
            </a:pPr>
            <a:r>
              <a:rPr kumimoji="0" lang="ja-JP" altLang="en-US" sz="2000" b="1" dirty="0">
                <a:latin typeface="游明朝" panose="02020400000000000000" pitchFamily="18" charset="-128"/>
                <a:ea typeface="UD デジタル 教科書体 NP-R" panose="02020400000000000000" pitchFamily="18" charset="-128"/>
                <a:cs typeface="Times New Roman" panose="02020603050405020304" pitchFamily="18" charset="0"/>
              </a:rPr>
              <a:t>まさしくその通りだ→◎　　まあそう思う→○　　そこまでは思わない→△　</a:t>
            </a:r>
            <a:endParaRPr kumimoji="1" lang="ja-JP" altLang="en-US" sz="2000" dirty="0"/>
          </a:p>
        </p:txBody>
      </p:sp>
      <p:graphicFrame>
        <p:nvGraphicFramePr>
          <p:cNvPr id="5" name="コンテンツ プレースホルダー 4">
            <a:extLst>
              <a:ext uri="{FF2B5EF4-FFF2-40B4-BE49-F238E27FC236}">
                <a16:creationId xmlns:a16="http://schemas.microsoft.com/office/drawing/2014/main" id="{D522A785-C5BD-BDC4-65FE-B038BB3B26B0}"/>
              </a:ext>
            </a:extLst>
          </p:cNvPr>
          <p:cNvGraphicFramePr>
            <a:graphicFrameLocks noGrp="1"/>
          </p:cNvGraphicFramePr>
          <p:nvPr>
            <p:ph idx="1"/>
            <p:extLst>
              <p:ext uri="{D42A27DB-BD31-4B8C-83A1-F6EECF244321}">
                <p14:modId xmlns:p14="http://schemas.microsoft.com/office/powerpoint/2010/main" val="2155616893"/>
              </p:ext>
            </p:extLst>
          </p:nvPr>
        </p:nvGraphicFramePr>
        <p:xfrm>
          <a:off x="490023" y="2782547"/>
          <a:ext cx="11523786" cy="3156721"/>
        </p:xfrm>
        <a:graphic>
          <a:graphicData uri="http://schemas.openxmlformats.org/drawingml/2006/table">
            <a:tbl>
              <a:tblPr>
                <a:tableStyleId>{5C22544A-7EE6-4342-B048-85BDC9FD1C3A}</a:tableStyleId>
              </a:tblPr>
              <a:tblGrid>
                <a:gridCol w="11372656">
                  <a:extLst>
                    <a:ext uri="{9D8B030D-6E8A-4147-A177-3AD203B41FA5}">
                      <a16:colId xmlns:a16="http://schemas.microsoft.com/office/drawing/2014/main" val="3071646051"/>
                    </a:ext>
                  </a:extLst>
                </a:gridCol>
                <a:gridCol w="151130">
                  <a:extLst>
                    <a:ext uri="{9D8B030D-6E8A-4147-A177-3AD203B41FA5}">
                      <a16:colId xmlns:a16="http://schemas.microsoft.com/office/drawing/2014/main" val="1633237620"/>
                    </a:ext>
                  </a:extLst>
                </a:gridCol>
              </a:tblGrid>
              <a:tr h="635748">
                <a:tc>
                  <a:txBody>
                    <a:bodyPr/>
                    <a:lstStyle/>
                    <a:p>
                      <a:pPr algn="l">
                        <a:buNone/>
                      </a:pPr>
                      <a:r>
                        <a:rPr lang="ja-JP" sz="2400" b="0" kern="100" dirty="0">
                          <a:effectLst/>
                          <a:latin typeface="UD デジタル 教科書体 NP-B" panose="02020700000000000000" pitchFamily="18" charset="-128"/>
                          <a:ea typeface="UD デジタル 教科書体 NP-B" panose="02020700000000000000" pitchFamily="18" charset="-128"/>
                        </a:rPr>
                        <a:t>①　定期相談では、子供から悩みや本音をききたいと思う</a:t>
                      </a:r>
                      <a:endParaRPr lang="ja-JP" sz="2400" b="0" kern="1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txBody>
                  <a:tcPr marL="62865" marR="62865" marT="0" marB="0" anchor="ctr">
                    <a:solidFill>
                      <a:schemeClr val="accent4">
                        <a:lumMod val="20000"/>
                        <a:lumOff val="80000"/>
                      </a:schemeClr>
                    </a:solidFill>
                  </a:tcPr>
                </a:tc>
                <a:tc>
                  <a:txBody>
                    <a:bodyPr/>
                    <a:lstStyle/>
                    <a:p>
                      <a:pPr algn="just">
                        <a:buNone/>
                      </a:pPr>
                      <a:r>
                        <a:rPr lang="en-US" sz="120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876652018"/>
                  </a:ext>
                </a:extLst>
              </a:tr>
              <a:tr h="635748">
                <a:tc>
                  <a:txBody>
                    <a:bodyPr/>
                    <a:lstStyle/>
                    <a:p>
                      <a:pPr algn="l">
                        <a:buNone/>
                      </a:pPr>
                      <a:r>
                        <a:rPr lang="ja-JP" sz="2400" b="0" kern="100" dirty="0">
                          <a:effectLst/>
                          <a:latin typeface="UD デジタル 教科書体 NP-B" panose="02020700000000000000" pitchFamily="18" charset="-128"/>
                          <a:ea typeface="UD デジタル 教科書体 NP-B" panose="02020700000000000000" pitchFamily="18" charset="-128"/>
                        </a:rPr>
                        <a:t>②　定期相談では、子供の口から話されることに価値があると思う</a:t>
                      </a:r>
                      <a:endParaRPr lang="ja-JP" sz="2400" b="0" kern="1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txBody>
                  <a:tcPr marL="62865" marR="62865" marT="0" marB="0" anchor="ctr">
                    <a:solidFill>
                      <a:schemeClr val="bg1"/>
                    </a:solidFill>
                  </a:tcPr>
                </a:tc>
                <a:tc>
                  <a:txBody>
                    <a:bodyPr/>
                    <a:lstStyle/>
                    <a:p>
                      <a:pPr algn="just">
                        <a:buNone/>
                      </a:pPr>
                      <a:r>
                        <a:rPr lang="en-US" sz="120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noFill/>
                  </a:tcPr>
                </a:tc>
                <a:extLst>
                  <a:ext uri="{0D108BD9-81ED-4DB2-BD59-A6C34878D82A}">
                    <a16:rowId xmlns:a16="http://schemas.microsoft.com/office/drawing/2014/main" val="4087732542"/>
                  </a:ext>
                </a:extLst>
              </a:tr>
              <a:tr h="635748">
                <a:tc>
                  <a:txBody>
                    <a:bodyPr/>
                    <a:lstStyle/>
                    <a:p>
                      <a:pPr algn="l">
                        <a:buNone/>
                      </a:pPr>
                      <a:r>
                        <a:rPr lang="ja-JP" sz="2400" b="0" kern="100" dirty="0">
                          <a:effectLst/>
                          <a:latin typeface="UD デジタル 教科書体 NP-B" panose="02020700000000000000" pitchFamily="18" charset="-128"/>
                          <a:ea typeface="UD デジタル 教科書体 NP-B" panose="02020700000000000000" pitchFamily="18" charset="-128"/>
                        </a:rPr>
                        <a:t>③　定期相談では、子供の悩みや問題の兆候を把握し、対応するべきだ</a:t>
                      </a:r>
                      <a:endParaRPr lang="ja-JP" sz="2400" b="0" kern="1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txBody>
                  <a:tcPr marL="62865" marR="62865" marT="0" marB="0" anchor="ctr"/>
                </a:tc>
                <a:tc>
                  <a:txBody>
                    <a:bodyPr/>
                    <a:lstStyle/>
                    <a:p>
                      <a:pPr algn="just">
                        <a:buNone/>
                      </a:pPr>
                      <a:r>
                        <a:rPr lang="en-US" sz="1200" kern="100">
                          <a:effectLst/>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296909413"/>
                  </a:ext>
                </a:extLst>
              </a:tr>
              <a:tr h="613729">
                <a:tc>
                  <a:txBody>
                    <a:bodyPr/>
                    <a:lstStyle/>
                    <a:p>
                      <a:pPr algn="l">
                        <a:buNone/>
                      </a:pPr>
                      <a:r>
                        <a:rPr lang="ja-JP" sz="2400" b="0" kern="100" dirty="0">
                          <a:effectLst/>
                          <a:latin typeface="UD デジタル 教科書体 NP-B" panose="02020700000000000000" pitchFamily="18" charset="-128"/>
                          <a:ea typeface="UD デジタル 教科書体 NP-B" panose="02020700000000000000" pitchFamily="18" charset="-128"/>
                        </a:rPr>
                        <a:t>④　定期相談では、したいことがいくつもある</a:t>
                      </a:r>
                      <a:r>
                        <a:rPr lang="ja-JP" sz="2000" b="0" kern="100" dirty="0">
                          <a:effectLst/>
                          <a:latin typeface="UD デジタル 教科書体 NP-B" panose="02020700000000000000" pitchFamily="18" charset="-128"/>
                          <a:ea typeface="UD デジタル 教科書体 NP-B" panose="02020700000000000000" pitchFamily="18" charset="-128"/>
                        </a:rPr>
                        <a:t>（悩みの把握に問題の未然防止に…等）</a:t>
                      </a:r>
                      <a:endParaRPr lang="ja-JP" sz="2400" b="0" kern="1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txBody>
                  <a:tcPr marL="62865" marR="62865" marT="0" marB="0" anchor="ctr">
                    <a:noFill/>
                  </a:tcPr>
                </a:tc>
                <a:tc>
                  <a:txBody>
                    <a:bodyPr/>
                    <a:lstStyle/>
                    <a:p>
                      <a:pPr algn="just">
                        <a:buNone/>
                      </a:pPr>
                      <a:r>
                        <a:rPr lang="en-US" sz="120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noFill/>
                  </a:tcPr>
                </a:tc>
                <a:extLst>
                  <a:ext uri="{0D108BD9-81ED-4DB2-BD59-A6C34878D82A}">
                    <a16:rowId xmlns:a16="http://schemas.microsoft.com/office/drawing/2014/main" val="676192651"/>
                  </a:ext>
                </a:extLst>
              </a:tr>
              <a:tr h="635748">
                <a:tc>
                  <a:txBody>
                    <a:bodyPr/>
                    <a:lstStyle/>
                    <a:p>
                      <a:pPr algn="l">
                        <a:buNone/>
                      </a:pPr>
                      <a:r>
                        <a:rPr lang="ja-JP" sz="2400" b="0" kern="100" dirty="0">
                          <a:effectLst/>
                          <a:latin typeface="UD デジタル 教科書体 NP-B" panose="02020700000000000000" pitchFamily="18" charset="-128"/>
                          <a:ea typeface="UD デジタル 教科書体 NP-B" panose="02020700000000000000" pitchFamily="18" charset="-128"/>
                        </a:rPr>
                        <a:t>⑤　定期相談は、児童生徒を理解するための時間である</a:t>
                      </a:r>
                      <a:endParaRPr lang="ja-JP" sz="2400" b="0" kern="1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txBody>
                  <a:tcPr marL="62865" marR="62865" marT="0" marB="0" anchor="ctr"/>
                </a:tc>
                <a:tc>
                  <a:txBody>
                    <a:bodyPr/>
                    <a:lstStyle/>
                    <a:p>
                      <a:pPr marL="19685" algn="just">
                        <a:buNone/>
                      </a:pPr>
                      <a:r>
                        <a:rPr lang="en-US" sz="120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433652567"/>
                  </a:ext>
                </a:extLst>
              </a:tr>
            </a:tbl>
          </a:graphicData>
        </a:graphic>
      </p:graphicFrame>
      <p:sp>
        <p:nvSpPr>
          <p:cNvPr id="4" name="正方形/長方形 3">
            <a:extLst>
              <a:ext uri="{FF2B5EF4-FFF2-40B4-BE49-F238E27FC236}">
                <a16:creationId xmlns:a16="http://schemas.microsoft.com/office/drawing/2014/main" id="{40DD090B-1AD5-DEC5-91BE-CC3EA5E2EA37}"/>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③ 「こうあるべき」ほぐしシート</a:t>
            </a:r>
            <a:r>
              <a:rPr lang="ja-JP" altLang="en-US" sz="2800" dirty="0">
                <a:latin typeface="UD デジタル 教科書体 NP-B" panose="02020700000000000000" pitchFamily="18" charset="-128"/>
                <a:ea typeface="UD デジタル 教科書体 NP-B" panose="02020700000000000000" pitchFamily="18" charset="-128"/>
              </a:rPr>
              <a:t>　</a:t>
            </a:r>
            <a:r>
              <a:rPr lang="ja-JP" altLang="en-US" sz="2000" dirty="0">
                <a:latin typeface="UD デジタル 教科書体 NP-B" panose="02020700000000000000" pitchFamily="18" charset="-128"/>
                <a:ea typeface="UD デジタル 教科書体 NP-B" panose="02020700000000000000" pitchFamily="18" charset="-128"/>
              </a:rPr>
              <a:t>（</a:t>
            </a:r>
            <a:r>
              <a:rPr lang="en-US" altLang="ja-JP" sz="2000" dirty="0">
                <a:latin typeface="UD デジタル 教科書体 NP-B" panose="02020700000000000000" pitchFamily="18" charset="-128"/>
                <a:ea typeface="UD デジタル 教科書体 NP-B" panose="02020700000000000000" pitchFamily="18" charset="-128"/>
              </a:rPr>
              <a:t>P9</a:t>
            </a:r>
            <a:r>
              <a:rPr lang="ja-JP" altLang="en-US" sz="2000" dirty="0">
                <a:latin typeface="UD デジタル 教科書体 NP-B" panose="02020700000000000000" pitchFamily="18" charset="-128"/>
                <a:ea typeface="UD デジタル 教科書体 NP-B" panose="02020700000000000000" pitchFamily="18" charset="-128"/>
              </a:rPr>
              <a:t>，</a:t>
            </a:r>
            <a:r>
              <a:rPr lang="en-US" altLang="ja-JP" sz="2000" dirty="0">
                <a:latin typeface="UD デジタル 教科書体 NP-B" panose="02020700000000000000" pitchFamily="18" charset="-128"/>
                <a:ea typeface="UD デジタル 教科書体 NP-B" panose="02020700000000000000" pitchFamily="18" charset="-128"/>
              </a:rPr>
              <a:t>P10</a:t>
            </a:r>
            <a:r>
              <a:rPr lang="ja-JP" altLang="en-US" sz="20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8" name="タイトル 1">
            <a:extLst>
              <a:ext uri="{FF2B5EF4-FFF2-40B4-BE49-F238E27FC236}">
                <a16:creationId xmlns:a16="http://schemas.microsoft.com/office/drawing/2014/main" id="{A512CA5F-9233-6081-CB27-F9144D91BE35}"/>
              </a:ext>
            </a:extLst>
          </p:cNvPr>
          <p:cNvSpPr txBox="1">
            <a:spLocks/>
          </p:cNvSpPr>
          <p:nvPr/>
        </p:nvSpPr>
        <p:spPr>
          <a:xfrm>
            <a:off x="644768" y="946979"/>
            <a:ext cx="10642825" cy="978132"/>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UD デジタル 教科書体 NP-B" panose="02020700000000000000" pitchFamily="18" charset="-128"/>
                <a:ea typeface="UD デジタル 教科書体 NP-B" panose="02020700000000000000" pitchFamily="18" charset="-128"/>
              </a:rPr>
              <a:t>STEP1</a:t>
            </a:r>
            <a:r>
              <a:rPr lang="ja-JP" altLang="en-US" sz="3200" dirty="0">
                <a:latin typeface="UD デジタル 教科書体 NP-B" panose="02020700000000000000" pitchFamily="18" charset="-128"/>
                <a:ea typeface="UD デジタル 教科書体 NP-B" panose="02020700000000000000" pitchFamily="18" charset="-128"/>
              </a:rPr>
              <a:t>　今のあなたはどう？</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　　　　「定期相談は〇〇」の強さチェックしてみよう</a:t>
            </a:r>
          </a:p>
        </p:txBody>
      </p:sp>
      <p:sp>
        <p:nvSpPr>
          <p:cNvPr id="3" name="正方形/長方形 2">
            <a:extLst>
              <a:ext uri="{FF2B5EF4-FFF2-40B4-BE49-F238E27FC236}">
                <a16:creationId xmlns:a16="http://schemas.microsoft.com/office/drawing/2014/main" id="{DA8A0966-958E-7539-CBAF-2950F5FC7953}"/>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体験①</a:t>
            </a:r>
          </a:p>
        </p:txBody>
      </p:sp>
    </p:spTree>
    <p:extLst>
      <p:ext uri="{BB962C8B-B14F-4D97-AF65-F5344CB8AC3E}">
        <p14:creationId xmlns:p14="http://schemas.microsoft.com/office/powerpoint/2010/main" val="323384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FCE46BAB-4E7A-C554-0FC6-4383999C4F15}"/>
              </a:ext>
            </a:extLst>
          </p:cNvPr>
          <p:cNvSpPr/>
          <p:nvPr/>
        </p:nvSpPr>
        <p:spPr>
          <a:xfrm>
            <a:off x="-644577" y="634467"/>
            <a:ext cx="12007121" cy="765136"/>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F4019B0-937A-D9C6-1A2B-4FCEEB001EE1}"/>
              </a:ext>
            </a:extLst>
          </p:cNvPr>
          <p:cNvSpPr>
            <a:spLocks noGrp="1"/>
          </p:cNvSpPr>
          <p:nvPr>
            <p:ph type="title"/>
          </p:nvPr>
        </p:nvSpPr>
        <p:spPr>
          <a:xfrm>
            <a:off x="592895" y="634467"/>
            <a:ext cx="7171120" cy="765136"/>
          </a:xfrm>
        </p:spPr>
        <p:txBody>
          <a:bodyPr>
            <a:norm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児童生徒理解を深める重要な機会</a:t>
            </a:r>
          </a:p>
        </p:txBody>
      </p:sp>
      <p:sp>
        <p:nvSpPr>
          <p:cNvPr id="4" name="四角形: 上の 2 つの角を丸める 3">
            <a:extLst>
              <a:ext uri="{FF2B5EF4-FFF2-40B4-BE49-F238E27FC236}">
                <a16:creationId xmlns:a16="http://schemas.microsoft.com/office/drawing/2014/main" id="{7072E20F-AAED-5B04-9182-CAF95FBDCC5A}"/>
              </a:ext>
            </a:extLst>
          </p:cNvPr>
          <p:cNvSpPr/>
          <p:nvPr/>
        </p:nvSpPr>
        <p:spPr>
          <a:xfrm>
            <a:off x="7565072" y="2388448"/>
            <a:ext cx="3705076" cy="1144426"/>
          </a:xfrm>
          <a:prstGeom prst="round2SameRect">
            <a:avLst>
              <a:gd name="adj1" fmla="val 48552"/>
              <a:gd name="adj2" fmla="val 48062"/>
            </a:avLst>
          </a:prstGeom>
          <a:solidFill>
            <a:schemeClr val="accent6">
              <a:lumMod val="20000"/>
              <a:lumOff val="80000"/>
            </a:schemeClr>
          </a:solidFill>
          <a:ln>
            <a:noFill/>
          </a:ln>
          <a:effectLst>
            <a:glow rad="228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4000" b="1" dirty="0">
                <a:solidFill>
                  <a:schemeClr val="tx1"/>
                </a:solidFill>
                <a:latin typeface="UD デジタル 教科書体 NP-B" panose="02020700000000000000" pitchFamily="18" charset="-128"/>
                <a:ea typeface="UD デジタル 教科書体 NP-B" panose="02020700000000000000" pitchFamily="18" charset="-128"/>
              </a:rPr>
              <a:t>定期相談</a:t>
            </a:r>
          </a:p>
        </p:txBody>
      </p:sp>
      <p:sp>
        <p:nvSpPr>
          <p:cNvPr id="5" name="タイトル 1">
            <a:extLst>
              <a:ext uri="{FF2B5EF4-FFF2-40B4-BE49-F238E27FC236}">
                <a16:creationId xmlns:a16="http://schemas.microsoft.com/office/drawing/2014/main" id="{C16DA764-F781-119E-8E8A-B41501FAEEEB}"/>
              </a:ext>
            </a:extLst>
          </p:cNvPr>
          <p:cNvSpPr txBox="1">
            <a:spLocks/>
          </p:cNvSpPr>
          <p:nvPr/>
        </p:nvSpPr>
        <p:spPr>
          <a:xfrm>
            <a:off x="7004263" y="4179229"/>
            <a:ext cx="5089269" cy="8022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3600" dirty="0">
                <a:latin typeface="UD デジタル 教科書体 NP-R" panose="02020400000000000000" pitchFamily="18" charset="-128"/>
                <a:ea typeface="UD デジタル 教科書体 NP-R" panose="02020400000000000000" pitchFamily="18" charset="-128"/>
              </a:rPr>
              <a:t>一対一での貴重な機会</a:t>
            </a:r>
            <a:endParaRPr lang="en-US" altLang="ja-JP" sz="3600" dirty="0">
              <a:latin typeface="UD デジタル 教科書体 NP-R" panose="02020400000000000000" pitchFamily="18" charset="-128"/>
              <a:ea typeface="UD デジタル 教科書体 NP-R" panose="02020400000000000000" pitchFamily="18" charset="-128"/>
            </a:endParaRPr>
          </a:p>
        </p:txBody>
      </p:sp>
      <p:sp>
        <p:nvSpPr>
          <p:cNvPr id="6" name="タイトル 1">
            <a:extLst>
              <a:ext uri="{FF2B5EF4-FFF2-40B4-BE49-F238E27FC236}">
                <a16:creationId xmlns:a16="http://schemas.microsoft.com/office/drawing/2014/main" id="{38F7EE59-7E46-C141-B3C8-EB52DF9D8884}"/>
              </a:ext>
            </a:extLst>
          </p:cNvPr>
          <p:cNvSpPr txBox="1">
            <a:spLocks/>
          </p:cNvSpPr>
          <p:nvPr/>
        </p:nvSpPr>
        <p:spPr>
          <a:xfrm>
            <a:off x="8569486" y="5074750"/>
            <a:ext cx="2130235" cy="8681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dirty="0">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でも</a:t>
            </a:r>
            <a:r>
              <a:rPr lang="en-US" altLang="ja-JP" dirty="0">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a:t>
            </a:r>
          </a:p>
        </p:txBody>
      </p:sp>
      <p:pic>
        <p:nvPicPr>
          <p:cNvPr id="10" name="図 9">
            <a:extLst>
              <a:ext uri="{FF2B5EF4-FFF2-40B4-BE49-F238E27FC236}">
                <a16:creationId xmlns:a16="http://schemas.microsoft.com/office/drawing/2014/main" id="{05F97D87-B6D0-7E21-09F4-520110C9AC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4955" y="1615049"/>
            <a:ext cx="6367611" cy="5059729"/>
          </a:xfrm>
          <a:prstGeom prst="rect">
            <a:avLst/>
          </a:prstGeom>
        </p:spPr>
      </p:pic>
    </p:spTree>
    <p:extLst>
      <p:ext uri="{BB962C8B-B14F-4D97-AF65-F5344CB8AC3E}">
        <p14:creationId xmlns:p14="http://schemas.microsoft.com/office/powerpoint/2010/main" val="9121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047DC-F91E-4AB4-FAEE-B5788693CBD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F18B21B-5472-A220-140B-915512C2E50D}"/>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③ 「こうあるべき」ほぐしシート</a:t>
            </a:r>
            <a:r>
              <a:rPr lang="ja-JP" altLang="en-US" sz="2800" dirty="0">
                <a:latin typeface="UD デジタル 教科書体 NP-B" panose="02020700000000000000" pitchFamily="18" charset="-128"/>
                <a:ea typeface="UD デジタル 教科書体 NP-B" panose="02020700000000000000" pitchFamily="18" charset="-128"/>
              </a:rPr>
              <a:t>　</a:t>
            </a:r>
            <a:r>
              <a:rPr lang="ja-JP" altLang="en-US" sz="2000" dirty="0">
                <a:latin typeface="UD デジタル 教科書体 NP-B" panose="02020700000000000000" pitchFamily="18" charset="-128"/>
                <a:ea typeface="UD デジタル 教科書体 NP-B" panose="02020700000000000000" pitchFamily="18" charset="-128"/>
              </a:rPr>
              <a:t>（</a:t>
            </a:r>
            <a:r>
              <a:rPr lang="en-US" altLang="ja-JP" sz="2000" dirty="0">
                <a:latin typeface="UD デジタル 教科書体 NP-B" panose="02020700000000000000" pitchFamily="18" charset="-128"/>
                <a:ea typeface="UD デジタル 教科書体 NP-B" panose="02020700000000000000" pitchFamily="18" charset="-128"/>
              </a:rPr>
              <a:t>P9</a:t>
            </a:r>
            <a:r>
              <a:rPr lang="ja-JP" altLang="en-US" sz="2000" dirty="0">
                <a:latin typeface="UD デジタル 教科書体 NP-B" panose="02020700000000000000" pitchFamily="18" charset="-128"/>
                <a:ea typeface="UD デジタル 教科書体 NP-B" panose="02020700000000000000" pitchFamily="18" charset="-128"/>
              </a:rPr>
              <a:t>，</a:t>
            </a:r>
            <a:r>
              <a:rPr lang="en-US" altLang="ja-JP" sz="2000" dirty="0">
                <a:latin typeface="UD デジタル 教科書体 NP-B" panose="02020700000000000000" pitchFamily="18" charset="-128"/>
                <a:ea typeface="UD デジタル 教科書体 NP-B" panose="02020700000000000000" pitchFamily="18" charset="-128"/>
              </a:rPr>
              <a:t>P10</a:t>
            </a:r>
            <a:r>
              <a:rPr lang="ja-JP" altLang="en-US" sz="20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8" name="タイトル 1">
            <a:extLst>
              <a:ext uri="{FF2B5EF4-FFF2-40B4-BE49-F238E27FC236}">
                <a16:creationId xmlns:a16="http://schemas.microsoft.com/office/drawing/2014/main" id="{31311AAE-EE9E-D81B-5F14-A545631EBDA6}"/>
              </a:ext>
            </a:extLst>
          </p:cNvPr>
          <p:cNvSpPr txBox="1">
            <a:spLocks/>
          </p:cNvSpPr>
          <p:nvPr/>
        </p:nvSpPr>
        <p:spPr>
          <a:xfrm>
            <a:off x="644768" y="946979"/>
            <a:ext cx="10061113" cy="978132"/>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UD デジタル 教科書体 NP-B" panose="02020700000000000000" pitchFamily="18" charset="-128"/>
                <a:ea typeface="UD デジタル 教科書体 NP-B" panose="02020700000000000000" pitchFamily="18" charset="-128"/>
              </a:rPr>
              <a:t>STEP</a:t>
            </a:r>
            <a:r>
              <a:rPr lang="ja-JP" altLang="en-US" sz="3200" dirty="0">
                <a:latin typeface="UD デジタル 教科書体 NP-B" panose="02020700000000000000" pitchFamily="18" charset="-128"/>
                <a:ea typeface="UD デジタル 教科書体 NP-B" panose="02020700000000000000" pitchFamily="18" charset="-128"/>
              </a:rPr>
              <a:t>２　教師の思い、子供の側からはどう見える？</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3" name="テキスト ボックス 2">
            <a:extLst>
              <a:ext uri="{FF2B5EF4-FFF2-40B4-BE49-F238E27FC236}">
                <a16:creationId xmlns:a16="http://schemas.microsoft.com/office/drawing/2014/main" id="{BCCE9D5B-D78C-D3B8-47C7-47FFBB15932E}"/>
              </a:ext>
            </a:extLst>
          </p:cNvPr>
          <p:cNvSpPr txBox="1"/>
          <p:nvPr/>
        </p:nvSpPr>
        <p:spPr>
          <a:xfrm>
            <a:off x="377287" y="2191052"/>
            <a:ext cx="11437426" cy="4016484"/>
          </a:xfrm>
          <a:prstGeom prst="rect">
            <a:avLst/>
          </a:prstGeom>
          <a:noFill/>
        </p:spPr>
        <p:txBody>
          <a:bodyPr wrap="square">
            <a:spAutoFit/>
          </a:bodyPr>
          <a:lstStyle/>
          <a:p>
            <a:pPr indent="152400" algn="l">
              <a:buNone/>
            </a:pP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①　→「本音を言いたくない」というのも子供の本音。</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l">
              <a:buNone/>
            </a:pPr>
            <a:endParaRPr lang="en-US" altLang="ja-JP" sz="1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endParaRPr>
          </a:p>
          <a:p>
            <a:pPr indent="152400" algn="l">
              <a:buNone/>
            </a:pP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②　→言葉にならない気持ちもある。</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l">
              <a:buNone/>
            </a:pPr>
            <a:endParaRPr lang="en-US" altLang="ja-JP" sz="16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endParaRPr>
          </a:p>
          <a:p>
            <a:pPr indent="152400" algn="l">
              <a:buNone/>
            </a:pP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③　→調査では「先生に話して解決してもらおう」と思っている子供は少数。</a:t>
            </a:r>
            <a:r>
              <a:rPr lang="ja-JP" altLang="ja-JP" sz="1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※２</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609600" algn="l">
              <a:buNone/>
            </a:pP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しかし、定期相談を「先生が一緒に考えてくれる時間」と捉える子供は多い。</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98170" indent="-423545" algn="l">
              <a:buNone/>
            </a:pPr>
            <a:endParaRPr lang="en-US" altLang="ja-JP" sz="16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endParaRPr>
          </a:p>
          <a:p>
            <a:pPr marL="598170" indent="-423545" algn="l">
              <a:buNone/>
            </a:pP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④</a:t>
            </a:r>
            <a:r>
              <a:rPr lang="en-US"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  </a:t>
            </a: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→教師にもしたいことはあるかもしれないが、子供は「定期相談は自分の話したいことを</a:t>
            </a:r>
            <a:r>
              <a:rPr lang="ja-JP" altLang="ja-JP" sz="2400" u="wavy"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先生がきいてくれる</a:t>
            </a: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時間」と思っている。</a:t>
            </a:r>
            <a:r>
              <a:rPr lang="ja-JP" altLang="ja-JP" sz="1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※３</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99390" algn="l">
              <a:buNone/>
            </a:pPr>
            <a:endParaRPr lang="en-US" altLang="ja-JP" sz="16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endParaRPr>
          </a:p>
          <a:p>
            <a:pPr indent="199390" algn="l">
              <a:buNone/>
            </a:pPr>
            <a:r>
              <a:rPr lang="ja-JP" altLang="ja-JP" sz="2400"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⑤　→多くの子供が定期相談は「緊張する」。普段通りではないかもしれない。</a:t>
            </a:r>
            <a:endPar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1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　　　　　　　　　　　　　　　　　　　　　　　　　　　　　　　　　　　　</a:t>
            </a:r>
            <a:r>
              <a:rPr lang="ja-JP" altLang="en-US" sz="11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　　　　　　　　　　　　　　　　　</a:t>
            </a:r>
            <a:endParaRPr lang="en-US" altLang="ja-JP" sz="11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endParaRPr>
          </a:p>
          <a:p>
            <a:pPr algn="just"/>
            <a:r>
              <a:rPr lang="ja-JP" altLang="en-US" sz="11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　　　　　　　　　　　　　　　　　　　　　　　　　　　　　　　　　　　　　　　　　　　　　　　　　　　　　　　　　　　</a:t>
            </a:r>
            <a:r>
              <a:rPr lang="ja-JP" altLang="ja-JP" sz="14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※２、※３　</a:t>
            </a:r>
            <a:r>
              <a:rPr lang="en-US" altLang="ja-JP" sz="14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R7</a:t>
            </a:r>
            <a:r>
              <a:rPr lang="ja-JP" altLang="ja-JP" sz="1400" b="1" kern="100" dirty="0">
                <a:effectLst/>
                <a:latin typeface="游明朝" panose="02020400000000000000" pitchFamily="18" charset="-128"/>
                <a:ea typeface="UD デジタル 教科書体 NP-R" panose="02020400000000000000" pitchFamily="18" charset="-128"/>
                <a:cs typeface="Times New Roman" panose="02020603050405020304" pitchFamily="18" charset="0"/>
              </a:rPr>
              <a:t>教育相談部調査より</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 name="タイトル 1">
            <a:extLst>
              <a:ext uri="{FF2B5EF4-FFF2-40B4-BE49-F238E27FC236}">
                <a16:creationId xmlns:a16="http://schemas.microsoft.com/office/drawing/2014/main" id="{CAF7D785-3978-350F-02CF-14F621F85990}"/>
              </a:ext>
            </a:extLst>
          </p:cNvPr>
          <p:cNvSpPr txBox="1">
            <a:spLocks/>
          </p:cNvSpPr>
          <p:nvPr/>
        </p:nvSpPr>
        <p:spPr>
          <a:xfrm>
            <a:off x="951181" y="6182100"/>
            <a:ext cx="10134161" cy="582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P-B" panose="02020700000000000000" pitchFamily="18" charset="-128"/>
                <a:ea typeface="UD デジタル 教科書体 NP-B" panose="02020700000000000000" pitchFamily="18" charset="-128"/>
              </a:rPr>
              <a:t>教師と子供の思いがズレていると、苦しさの元に</a:t>
            </a:r>
            <a:r>
              <a:rPr lang="en-US" altLang="ja-JP" sz="3200" dirty="0">
                <a:latin typeface="UD デジタル 教科書体 NP-B" panose="02020700000000000000" pitchFamily="18" charset="-128"/>
                <a:ea typeface="UD デジタル 教科書体 NP-B" panose="02020700000000000000" pitchFamily="18" charset="-128"/>
              </a:rPr>
              <a:t>‥‥</a:t>
            </a:r>
            <a:endParaRPr lang="ja-JP" altLang="en-US" sz="3200" dirty="0">
              <a:latin typeface="UD デジタル 教科書体 NP-B" panose="02020700000000000000" pitchFamily="18" charset="-128"/>
              <a:ea typeface="UD デジタル 教科書体 NP-B" panose="02020700000000000000" pitchFamily="18" charset="-128"/>
            </a:endParaRPr>
          </a:p>
        </p:txBody>
      </p:sp>
      <p:sp>
        <p:nvSpPr>
          <p:cNvPr id="2" name="正方形/長方形 1">
            <a:extLst>
              <a:ext uri="{FF2B5EF4-FFF2-40B4-BE49-F238E27FC236}">
                <a16:creationId xmlns:a16="http://schemas.microsoft.com/office/drawing/2014/main" id="{3BF2ADFF-22C4-C378-85A6-ACBBBB5916CB}"/>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体験①</a:t>
            </a:r>
          </a:p>
        </p:txBody>
      </p:sp>
    </p:spTree>
    <p:extLst>
      <p:ext uri="{BB962C8B-B14F-4D97-AF65-F5344CB8AC3E}">
        <p14:creationId xmlns:p14="http://schemas.microsoft.com/office/powerpoint/2010/main" val="2279884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51DA615-5F59-6841-A17C-D4D63283B420}"/>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③ 「こうあるべき」ほぐしシート</a:t>
            </a:r>
            <a:r>
              <a:rPr lang="ja-JP" altLang="en-US" sz="2800" dirty="0">
                <a:latin typeface="UD デジタル 教科書体 NP-B" panose="02020700000000000000" pitchFamily="18" charset="-128"/>
                <a:ea typeface="UD デジタル 教科書体 NP-B" panose="02020700000000000000" pitchFamily="18" charset="-128"/>
              </a:rPr>
              <a:t>　</a:t>
            </a:r>
            <a:r>
              <a:rPr lang="ja-JP" altLang="en-US" sz="2000" dirty="0">
                <a:latin typeface="UD デジタル 教科書体 NP-B" panose="02020700000000000000" pitchFamily="18" charset="-128"/>
                <a:ea typeface="UD デジタル 教科書体 NP-B" panose="02020700000000000000" pitchFamily="18" charset="-128"/>
              </a:rPr>
              <a:t>（</a:t>
            </a:r>
            <a:r>
              <a:rPr lang="en-US" altLang="ja-JP" sz="2000" dirty="0">
                <a:latin typeface="UD デジタル 教科書体 NP-B" panose="02020700000000000000" pitchFamily="18" charset="-128"/>
                <a:ea typeface="UD デジタル 教科書体 NP-B" panose="02020700000000000000" pitchFamily="18" charset="-128"/>
              </a:rPr>
              <a:t>P9</a:t>
            </a:r>
            <a:r>
              <a:rPr lang="ja-JP" altLang="en-US" sz="2000" dirty="0">
                <a:latin typeface="UD デジタル 教科書体 NP-B" panose="02020700000000000000" pitchFamily="18" charset="-128"/>
                <a:ea typeface="UD デジタル 教科書体 NP-B" panose="02020700000000000000" pitchFamily="18" charset="-128"/>
              </a:rPr>
              <a:t>，</a:t>
            </a:r>
            <a:r>
              <a:rPr lang="en-US" altLang="ja-JP" sz="2000" dirty="0">
                <a:latin typeface="UD デジタル 教科書体 NP-B" panose="02020700000000000000" pitchFamily="18" charset="-128"/>
                <a:ea typeface="UD デジタル 教科書体 NP-B" panose="02020700000000000000" pitchFamily="18" charset="-128"/>
              </a:rPr>
              <a:t>P10</a:t>
            </a:r>
            <a:r>
              <a:rPr lang="ja-JP" altLang="en-US" sz="20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pic>
        <p:nvPicPr>
          <p:cNvPr id="7" name="図 6">
            <a:extLst>
              <a:ext uri="{FF2B5EF4-FFF2-40B4-BE49-F238E27FC236}">
                <a16:creationId xmlns:a16="http://schemas.microsoft.com/office/drawing/2014/main" id="{28010B20-87E4-116D-C5D9-4A62280AB1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16714" y="2267413"/>
            <a:ext cx="11070486" cy="6620579"/>
          </a:xfrm>
          <a:prstGeom prst="rect">
            <a:avLst/>
          </a:prstGeom>
        </p:spPr>
      </p:pic>
      <p:sp>
        <p:nvSpPr>
          <p:cNvPr id="5" name="タイトル 1">
            <a:extLst>
              <a:ext uri="{FF2B5EF4-FFF2-40B4-BE49-F238E27FC236}">
                <a16:creationId xmlns:a16="http://schemas.microsoft.com/office/drawing/2014/main" id="{A13917FC-E23B-D39E-63D4-021B35105A22}"/>
              </a:ext>
            </a:extLst>
          </p:cNvPr>
          <p:cNvSpPr txBox="1">
            <a:spLocks/>
          </p:cNvSpPr>
          <p:nvPr/>
        </p:nvSpPr>
        <p:spPr>
          <a:xfrm>
            <a:off x="644768" y="946979"/>
            <a:ext cx="11242432" cy="1108834"/>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UD デジタル 教科書体 NP-B" panose="02020700000000000000" pitchFamily="18" charset="-128"/>
                <a:ea typeface="UD デジタル 教科書体 NP-B" panose="02020700000000000000" pitchFamily="18" charset="-128"/>
              </a:rPr>
              <a:t>STEP</a:t>
            </a:r>
            <a:r>
              <a:rPr lang="ja-JP" altLang="en-US" sz="3200" dirty="0">
                <a:latin typeface="UD デジタル 教科書体 NP-B" panose="02020700000000000000" pitchFamily="18" charset="-128"/>
                <a:ea typeface="UD デジタル 教科書体 NP-B" panose="02020700000000000000" pitchFamily="18" charset="-128"/>
              </a:rPr>
              <a:t>３　強すぎる思いがあれば、柔らかくする</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　　　　　　　　　「一言おまじない」を考えてみよう</a:t>
            </a:r>
          </a:p>
        </p:txBody>
      </p:sp>
      <p:sp>
        <p:nvSpPr>
          <p:cNvPr id="3" name="正方形/長方形 2">
            <a:extLst>
              <a:ext uri="{FF2B5EF4-FFF2-40B4-BE49-F238E27FC236}">
                <a16:creationId xmlns:a16="http://schemas.microsoft.com/office/drawing/2014/main" id="{74DC4FA6-2E07-54F8-71E6-A05A9F94B370}"/>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体験①</a:t>
            </a:r>
          </a:p>
        </p:txBody>
      </p:sp>
    </p:spTree>
    <p:extLst>
      <p:ext uri="{BB962C8B-B14F-4D97-AF65-F5344CB8AC3E}">
        <p14:creationId xmlns:p14="http://schemas.microsoft.com/office/powerpoint/2010/main" val="2941039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F987D-F222-7579-B6E4-99FFE8512AC5}"/>
            </a:ext>
          </a:extLst>
        </p:cNvPr>
        <p:cNvGrpSpPr/>
        <p:nvPr/>
      </p:nvGrpSpPr>
      <p:grpSpPr>
        <a:xfrm>
          <a:off x="0" y="0"/>
          <a:ext cx="0" cy="0"/>
          <a:chOff x="0" y="0"/>
          <a:chExt cx="0" cy="0"/>
        </a:xfrm>
      </p:grpSpPr>
      <p:pic>
        <p:nvPicPr>
          <p:cNvPr id="7" name="図 6" descr="屋内, 草, 読書, 写真 が含まれている画像&#10;&#10;AI 生成コンテンツは誤りを含む可能性があります。">
            <a:extLst>
              <a:ext uri="{FF2B5EF4-FFF2-40B4-BE49-F238E27FC236}">
                <a16:creationId xmlns:a16="http://schemas.microsoft.com/office/drawing/2014/main" id="{82CBAD3A-D8DE-0EB2-D656-55EC84A8D3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52290" y="2821854"/>
            <a:ext cx="5879678" cy="3921978"/>
          </a:xfrm>
          <a:prstGeom prst="rect">
            <a:avLst/>
          </a:prstGeom>
        </p:spPr>
      </p:pic>
      <p:sp>
        <p:nvSpPr>
          <p:cNvPr id="10" name="正方形/長方形 9">
            <a:extLst>
              <a:ext uri="{FF2B5EF4-FFF2-40B4-BE49-F238E27FC236}">
                <a16:creationId xmlns:a16="http://schemas.microsoft.com/office/drawing/2014/main" id="{5187855E-8957-7542-25B6-4DD1AA7BC65F}"/>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200" dirty="0">
                <a:latin typeface="UD デジタル 教科書体 NP-B" panose="02020700000000000000" pitchFamily="18" charset="-128"/>
                <a:ea typeface="UD デジタル 教科書体 NP-B" panose="02020700000000000000" pitchFamily="18" charset="-128"/>
              </a:rPr>
              <a:t>　② 「子供も安心」事前説明シート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P7,P8</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200" dirty="0">
              <a:latin typeface="UD デジタル 教科書体 NP-B" panose="02020700000000000000" pitchFamily="18" charset="-128"/>
              <a:ea typeface="UD デジタル 教科書体 NP-B" panose="02020700000000000000" pitchFamily="18" charset="-128"/>
            </a:endParaRPr>
          </a:p>
        </p:txBody>
      </p:sp>
      <p:grpSp>
        <p:nvGrpSpPr>
          <p:cNvPr id="13" name="グループ化 12">
            <a:extLst>
              <a:ext uri="{FF2B5EF4-FFF2-40B4-BE49-F238E27FC236}">
                <a16:creationId xmlns:a16="http://schemas.microsoft.com/office/drawing/2014/main" id="{BCD606D6-2E5C-0BDF-828C-ABAE5CC08954}"/>
              </a:ext>
            </a:extLst>
          </p:cNvPr>
          <p:cNvGrpSpPr/>
          <p:nvPr/>
        </p:nvGrpSpPr>
        <p:grpSpPr>
          <a:xfrm>
            <a:off x="383380" y="1650893"/>
            <a:ext cx="4192633" cy="1778107"/>
            <a:chOff x="383380" y="1650893"/>
            <a:chExt cx="4192633" cy="1778107"/>
          </a:xfrm>
        </p:grpSpPr>
        <p:sp>
          <p:nvSpPr>
            <p:cNvPr id="8" name="四角形: 角を丸くする 7">
              <a:extLst>
                <a:ext uri="{FF2B5EF4-FFF2-40B4-BE49-F238E27FC236}">
                  <a16:creationId xmlns:a16="http://schemas.microsoft.com/office/drawing/2014/main" id="{3EBFCC84-9375-25B7-AF6F-2580CBCEC339}"/>
                </a:ext>
              </a:extLst>
            </p:cNvPr>
            <p:cNvSpPr/>
            <p:nvPr/>
          </p:nvSpPr>
          <p:spPr>
            <a:xfrm>
              <a:off x="383380" y="1650894"/>
              <a:ext cx="4125054" cy="1778106"/>
            </a:xfrm>
            <a:prstGeom prst="roundRect">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ー 2">
              <a:extLst>
                <a:ext uri="{FF2B5EF4-FFF2-40B4-BE49-F238E27FC236}">
                  <a16:creationId xmlns:a16="http://schemas.microsoft.com/office/drawing/2014/main" id="{1D05C858-A8FF-1C95-3E3A-4B6FD153A691}"/>
                </a:ext>
              </a:extLst>
            </p:cNvPr>
            <p:cNvSpPr txBox="1">
              <a:spLocks/>
            </p:cNvSpPr>
            <p:nvPr/>
          </p:nvSpPr>
          <p:spPr>
            <a:xfrm>
              <a:off x="450958" y="1650893"/>
              <a:ext cx="4125055" cy="17781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ja-JP" altLang="en-US" sz="3300" b="1" dirty="0">
                  <a:latin typeface="UD デジタル 教科書体 NP" panose="02020400000000000000" pitchFamily="18" charset="-128"/>
                  <a:ea typeface="UD デジタル 教科書体 NP" panose="02020400000000000000" pitchFamily="18" charset="-128"/>
                </a:rPr>
                <a:t>　</a:t>
              </a:r>
              <a:r>
                <a:rPr lang="ja-JP" altLang="en-US" b="1" dirty="0">
                  <a:latin typeface="UD デジタル 教科書体 NP" panose="02020400000000000000" pitchFamily="18" charset="-128"/>
                  <a:ea typeface="UD デジタル 教科書体 NP" panose="02020400000000000000" pitchFamily="18" charset="-128"/>
                </a:rPr>
                <a:t>定期相談の時間は、教師ではなく</a:t>
              </a:r>
              <a:r>
                <a:rPr lang="ja-JP" altLang="en-US" b="1" dirty="0">
                  <a:highlight>
                    <a:srgbClr val="FFFF00"/>
                  </a:highlight>
                  <a:latin typeface="UD デジタル 教科書体 NP" panose="02020400000000000000" pitchFamily="18" charset="-128"/>
                  <a:ea typeface="UD デジタル 教科書体 NP" panose="02020400000000000000" pitchFamily="18" charset="-128"/>
                </a:rPr>
                <a:t>子供が話す時間</a:t>
              </a:r>
              <a:r>
                <a:rPr lang="ja-JP" altLang="en-US" b="1" dirty="0">
                  <a:latin typeface="UD デジタル 教科書体 NP" panose="02020400000000000000" pitchFamily="18" charset="-128"/>
                  <a:ea typeface="UD デジタル 教科書体 NP" panose="02020400000000000000" pitchFamily="18" charset="-128"/>
                </a:rPr>
                <a:t>。</a:t>
              </a:r>
              <a:r>
                <a:rPr lang="ja-JP" altLang="en-US" sz="1700" b="1" dirty="0">
                  <a:latin typeface="UD デジタル 教科書体 NP" panose="02020400000000000000" pitchFamily="18" charset="-128"/>
                  <a:ea typeface="UD デジタル 教科書体 NP" panose="02020400000000000000" pitchFamily="18" charset="-128"/>
                </a:rPr>
                <a:t>（教師アンケートより）</a:t>
              </a:r>
              <a:endParaRPr lang="en-US" altLang="ja-JP" sz="1700" b="1" dirty="0">
                <a:latin typeface="UD デジタル 教科書体 NP" panose="02020400000000000000" pitchFamily="18" charset="-128"/>
                <a:ea typeface="UD デジタル 教科書体 NP" panose="02020400000000000000" pitchFamily="18" charset="-128"/>
              </a:endParaRPr>
            </a:p>
          </p:txBody>
        </p:sp>
      </p:grpSp>
      <p:grpSp>
        <p:nvGrpSpPr>
          <p:cNvPr id="14" name="グループ化 13">
            <a:extLst>
              <a:ext uri="{FF2B5EF4-FFF2-40B4-BE49-F238E27FC236}">
                <a16:creationId xmlns:a16="http://schemas.microsoft.com/office/drawing/2014/main" id="{9E831694-0336-235C-0A5B-545F222CB7C1}"/>
              </a:ext>
            </a:extLst>
          </p:cNvPr>
          <p:cNvGrpSpPr/>
          <p:nvPr/>
        </p:nvGrpSpPr>
        <p:grpSpPr>
          <a:xfrm>
            <a:off x="7615989" y="1552340"/>
            <a:ext cx="4384889" cy="1847061"/>
            <a:chOff x="7615989" y="1552340"/>
            <a:chExt cx="4384889" cy="1847061"/>
          </a:xfrm>
        </p:grpSpPr>
        <p:sp>
          <p:nvSpPr>
            <p:cNvPr id="9" name="四角形: 角を丸くする 8">
              <a:extLst>
                <a:ext uri="{FF2B5EF4-FFF2-40B4-BE49-F238E27FC236}">
                  <a16:creationId xmlns:a16="http://schemas.microsoft.com/office/drawing/2014/main" id="{D58D73F5-D050-0B98-FDBF-5E7F1AFFD599}"/>
                </a:ext>
              </a:extLst>
            </p:cNvPr>
            <p:cNvSpPr/>
            <p:nvPr/>
          </p:nvSpPr>
          <p:spPr>
            <a:xfrm>
              <a:off x="7615989" y="1552340"/>
              <a:ext cx="4374351" cy="1828576"/>
            </a:xfrm>
            <a:prstGeom prst="roundRect">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コンテンツ プレースホルダー 2">
              <a:extLst>
                <a:ext uri="{FF2B5EF4-FFF2-40B4-BE49-F238E27FC236}">
                  <a16:creationId xmlns:a16="http://schemas.microsoft.com/office/drawing/2014/main" id="{8CAD902F-689F-A740-1059-4C1297D2A75B}"/>
                </a:ext>
              </a:extLst>
            </p:cNvPr>
            <p:cNvSpPr txBox="1">
              <a:spLocks/>
            </p:cNvSpPr>
            <p:nvPr/>
          </p:nvSpPr>
          <p:spPr>
            <a:xfrm>
              <a:off x="7767556" y="1570825"/>
              <a:ext cx="4233322" cy="182857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None/>
              </a:pPr>
              <a:endParaRPr lang="en-US" altLang="ja-JP" sz="300" dirty="0">
                <a:latin typeface="UD デジタル 教科書体 NP" panose="02020400000000000000" pitchFamily="18" charset="-128"/>
                <a:ea typeface="UD デジタル 教科書体 NP" panose="02020400000000000000" pitchFamily="18" charset="-128"/>
              </a:endParaRPr>
            </a:p>
            <a:p>
              <a:pPr marL="0" indent="0">
                <a:spcBef>
                  <a:spcPts val="0"/>
                </a:spcBef>
                <a:buNone/>
              </a:pPr>
              <a:endParaRPr lang="en-US" altLang="ja-JP" sz="300" dirty="0">
                <a:latin typeface="UD デジタル 教科書体 NP" panose="02020400000000000000" pitchFamily="18" charset="-128"/>
                <a:ea typeface="UD デジタル 教科書体 NP" panose="02020400000000000000" pitchFamily="18" charset="-128"/>
              </a:endParaRPr>
            </a:p>
            <a:p>
              <a:pPr marL="0" indent="0">
                <a:spcBef>
                  <a:spcPts val="0"/>
                </a:spcBef>
                <a:buNone/>
              </a:pPr>
              <a:endParaRPr lang="en-US" altLang="ja-JP" sz="300" dirty="0">
                <a:latin typeface="UD デジタル 教科書体 NP" panose="02020400000000000000" pitchFamily="18" charset="-128"/>
                <a:ea typeface="UD デジタル 教科書体 NP" panose="02020400000000000000" pitchFamily="18" charset="-128"/>
              </a:endParaRPr>
            </a:p>
            <a:p>
              <a:pPr marL="0" indent="0">
                <a:spcBef>
                  <a:spcPts val="0"/>
                </a:spcBef>
                <a:buNone/>
              </a:pPr>
              <a:endParaRPr lang="en-US" altLang="ja-JP" sz="300" dirty="0">
                <a:latin typeface="UD デジタル 教科書体 NP" panose="02020400000000000000" pitchFamily="18" charset="-128"/>
                <a:ea typeface="UD デジタル 教科書体 NP" panose="02020400000000000000" pitchFamily="18" charset="-128"/>
              </a:endParaRPr>
            </a:p>
            <a:p>
              <a:pPr marL="0" indent="0">
                <a:spcBef>
                  <a:spcPts val="0"/>
                </a:spcBef>
                <a:buNone/>
              </a:pPr>
              <a:endParaRPr lang="en-US" altLang="ja-JP" sz="300" dirty="0">
                <a:latin typeface="UD デジタル 教科書体 NP" panose="02020400000000000000" pitchFamily="18" charset="-128"/>
                <a:ea typeface="UD デジタル 教科書体 NP" panose="02020400000000000000" pitchFamily="18" charset="-128"/>
              </a:endParaRPr>
            </a:p>
            <a:p>
              <a:pPr marL="0" indent="0">
                <a:spcBef>
                  <a:spcPts val="0"/>
                </a:spcBef>
                <a:buNone/>
              </a:pPr>
              <a:endParaRPr lang="en-US" altLang="ja-JP" sz="300" dirty="0">
                <a:latin typeface="UD デジタル 教科書体 NP" panose="02020400000000000000" pitchFamily="18" charset="-128"/>
                <a:ea typeface="UD デジタル 教科書体 NP" panose="02020400000000000000" pitchFamily="18" charset="-128"/>
              </a:endParaRPr>
            </a:p>
            <a:p>
              <a:pPr marL="0" indent="0">
                <a:lnSpc>
                  <a:spcPct val="100000"/>
                </a:lnSpc>
                <a:spcBef>
                  <a:spcPts val="0"/>
                </a:spcBef>
                <a:buNone/>
              </a:pPr>
              <a:r>
                <a:rPr lang="ja-JP" altLang="en-US" sz="3500" b="1" dirty="0">
                  <a:highlight>
                    <a:srgbClr val="00FFFF"/>
                  </a:highlight>
                  <a:latin typeface="UD デジタル 教科書体 NP" panose="02020400000000000000" pitchFamily="18" charset="-128"/>
                  <a:ea typeface="UD デジタル 教科書体 NP" panose="02020400000000000000" pitchFamily="18" charset="-128"/>
                </a:rPr>
                <a:t>悩みのある人の</a:t>
              </a:r>
              <a:r>
                <a:rPr lang="ja-JP" altLang="en-US" sz="3500" b="1" dirty="0">
                  <a:latin typeface="UD デジタル 教科書体 NP" panose="02020400000000000000" pitchFamily="18" charset="-128"/>
                  <a:ea typeface="UD デジタル 教科書体 NP" panose="02020400000000000000" pitchFamily="18" charset="-128"/>
                </a:rPr>
                <a:t>時間</a:t>
              </a:r>
              <a:endParaRPr lang="en-US" altLang="ja-JP" sz="1000" b="1" dirty="0">
                <a:latin typeface="UD デジタル 教科書体 NP" panose="02020400000000000000" pitchFamily="18" charset="-128"/>
                <a:ea typeface="UD デジタル 教科書体 NP" panose="02020400000000000000" pitchFamily="18" charset="-128"/>
              </a:endParaRPr>
            </a:p>
            <a:p>
              <a:pPr marL="0" indent="0">
                <a:lnSpc>
                  <a:spcPct val="100000"/>
                </a:lnSpc>
                <a:spcBef>
                  <a:spcPts val="0"/>
                </a:spcBef>
                <a:buFont typeface="Arial" panose="020B0604020202020204" pitchFamily="34" charset="0"/>
                <a:buNone/>
              </a:pPr>
              <a:endParaRPr lang="en-US" altLang="ja-JP" sz="1700" b="1" dirty="0">
                <a:latin typeface="UD デジタル 教科書体 NP" panose="02020400000000000000" pitchFamily="18" charset="-128"/>
                <a:ea typeface="UD デジタル 教科書体 NP" panose="02020400000000000000" pitchFamily="18" charset="-128"/>
              </a:endParaRPr>
            </a:p>
            <a:p>
              <a:pPr marL="0" indent="0">
                <a:lnSpc>
                  <a:spcPct val="100000"/>
                </a:lnSpc>
                <a:spcBef>
                  <a:spcPts val="0"/>
                </a:spcBef>
                <a:buFont typeface="Arial" panose="020B0604020202020204" pitchFamily="34" charset="0"/>
                <a:buNone/>
              </a:pPr>
              <a:r>
                <a:rPr lang="ja-JP" altLang="en-US" sz="3500" b="1" dirty="0">
                  <a:highlight>
                    <a:srgbClr val="00FFFF"/>
                  </a:highlight>
                  <a:latin typeface="UD デジタル 教科書体 NP" panose="02020400000000000000" pitchFamily="18" charset="-128"/>
                  <a:ea typeface="UD デジタル 教科書体 NP" panose="02020400000000000000" pitchFamily="18" charset="-128"/>
                </a:rPr>
                <a:t>何を話せばいい</a:t>
              </a:r>
              <a:r>
                <a:rPr lang="ja-JP" altLang="en-US" sz="3500" b="1" dirty="0">
                  <a:latin typeface="UD デジタル 教科書体 NP" panose="02020400000000000000" pitchFamily="18" charset="-128"/>
                  <a:ea typeface="UD デジタル 教科書体 NP" panose="02020400000000000000" pitchFamily="18" charset="-128"/>
                </a:rPr>
                <a:t>のかな？</a:t>
              </a:r>
              <a:endParaRPr lang="en-US" altLang="ja-JP" sz="3500" b="1" dirty="0">
                <a:latin typeface="UD デジタル 教科書体 NP" panose="02020400000000000000" pitchFamily="18" charset="-128"/>
                <a:ea typeface="UD デジタル 教科書体 NP" panose="02020400000000000000" pitchFamily="18" charset="-128"/>
              </a:endParaRPr>
            </a:p>
            <a:p>
              <a:pPr marL="0" indent="0">
                <a:lnSpc>
                  <a:spcPct val="100000"/>
                </a:lnSpc>
                <a:spcBef>
                  <a:spcPts val="0"/>
                </a:spcBef>
                <a:buFont typeface="Arial" panose="020B0604020202020204" pitchFamily="34" charset="0"/>
                <a:buNone/>
              </a:pPr>
              <a:endParaRPr lang="en-US" altLang="ja-JP" sz="1900" b="1" dirty="0">
                <a:latin typeface="UD デジタル 教科書体 NP" panose="02020400000000000000" pitchFamily="18" charset="-128"/>
                <a:ea typeface="UD デジタル 教科書体 NP" panose="02020400000000000000" pitchFamily="18" charset="-128"/>
              </a:endParaRPr>
            </a:p>
            <a:p>
              <a:pPr marL="0" indent="0">
                <a:lnSpc>
                  <a:spcPct val="100000"/>
                </a:lnSpc>
                <a:spcBef>
                  <a:spcPts val="0"/>
                </a:spcBef>
                <a:buFont typeface="Arial" panose="020B0604020202020204" pitchFamily="34" charset="0"/>
                <a:buNone/>
              </a:pPr>
              <a:r>
                <a:rPr lang="ja-JP" altLang="en-US" sz="3500" b="1" dirty="0">
                  <a:highlight>
                    <a:srgbClr val="00FFFF"/>
                  </a:highlight>
                  <a:latin typeface="UD デジタル 教科書体 NP" panose="02020400000000000000" pitchFamily="18" charset="-128"/>
                  <a:ea typeface="UD デジタル 教科書体 NP" panose="02020400000000000000" pitchFamily="18" charset="-128"/>
                </a:rPr>
                <a:t>何を質問される</a:t>
              </a:r>
              <a:r>
                <a:rPr lang="ja-JP" altLang="en-US" sz="3500" b="1" dirty="0">
                  <a:latin typeface="UD デジタル 教科書体 NP" panose="02020400000000000000" pitchFamily="18" charset="-128"/>
                  <a:ea typeface="UD デジタル 教科書体 NP" panose="02020400000000000000" pitchFamily="18" charset="-128"/>
                </a:rPr>
                <a:t>のかな？</a:t>
              </a:r>
              <a:endParaRPr lang="en-US" altLang="ja-JP" sz="3500" b="1" dirty="0">
                <a:latin typeface="UD デジタル 教科書体 NP" panose="02020400000000000000" pitchFamily="18" charset="-128"/>
                <a:ea typeface="UD デジタル 教科書体 NP" panose="02020400000000000000" pitchFamily="18" charset="-128"/>
              </a:endParaRPr>
            </a:p>
            <a:p>
              <a:pPr marL="0" indent="0">
                <a:spcBef>
                  <a:spcPts val="0"/>
                </a:spcBef>
                <a:buFont typeface="Arial" panose="020B0604020202020204" pitchFamily="34" charset="0"/>
                <a:buNone/>
              </a:pPr>
              <a:r>
                <a:rPr lang="ja-JP" altLang="en-US" b="1" dirty="0">
                  <a:latin typeface="UD デジタル 教科書体 NP" panose="02020400000000000000" pitchFamily="18" charset="-128"/>
                  <a:ea typeface="UD デジタル 教科書体 NP" panose="02020400000000000000" pitchFamily="18" charset="-128"/>
                </a:rPr>
                <a:t>　　　</a:t>
              </a:r>
              <a:r>
                <a:rPr lang="ja-JP" altLang="en-US" sz="2200" b="1" dirty="0">
                  <a:latin typeface="UD デジタル 教科書体 NP" panose="02020400000000000000" pitchFamily="18" charset="-128"/>
                  <a:ea typeface="UD デジタル 教科書体 NP" panose="02020400000000000000" pitchFamily="18" charset="-128"/>
                </a:rPr>
                <a:t>（児童生徒アンケートより）</a:t>
              </a:r>
              <a:endParaRPr lang="en-US" altLang="ja-JP" sz="2200" b="1" dirty="0">
                <a:latin typeface="UD デジタル 教科書体 NP" panose="02020400000000000000" pitchFamily="18" charset="-128"/>
                <a:ea typeface="UD デジタル 教科書体 NP" panose="02020400000000000000" pitchFamily="18" charset="-128"/>
              </a:endParaRPr>
            </a:p>
          </p:txBody>
        </p:sp>
      </p:grpSp>
      <p:sp>
        <p:nvSpPr>
          <p:cNvPr id="3" name="タイトル 1">
            <a:extLst>
              <a:ext uri="{FF2B5EF4-FFF2-40B4-BE49-F238E27FC236}">
                <a16:creationId xmlns:a16="http://schemas.microsoft.com/office/drawing/2014/main" id="{5DFA39EF-B3D1-857A-287A-2454D0D9C816}"/>
              </a:ext>
            </a:extLst>
          </p:cNvPr>
          <p:cNvSpPr txBox="1">
            <a:spLocks/>
          </p:cNvSpPr>
          <p:nvPr/>
        </p:nvSpPr>
        <p:spPr>
          <a:xfrm>
            <a:off x="138381" y="854455"/>
            <a:ext cx="10515600"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B" panose="02020700000000000000" pitchFamily="18" charset="-128"/>
                <a:ea typeface="UD デジタル 教科書体 N-B" panose="02020700000000000000" pitchFamily="18" charset="-128"/>
              </a:rPr>
              <a:t>定期相談の意義を子供に伝えていますか？</a:t>
            </a:r>
          </a:p>
        </p:txBody>
      </p:sp>
      <p:sp>
        <p:nvSpPr>
          <p:cNvPr id="5" name="矢印: 左右 4">
            <a:extLst>
              <a:ext uri="{FF2B5EF4-FFF2-40B4-BE49-F238E27FC236}">
                <a16:creationId xmlns:a16="http://schemas.microsoft.com/office/drawing/2014/main" id="{F6009B4D-A04C-E5C2-EBEA-B3FA3A9732A8}"/>
              </a:ext>
            </a:extLst>
          </p:cNvPr>
          <p:cNvSpPr/>
          <p:nvPr/>
        </p:nvSpPr>
        <p:spPr>
          <a:xfrm>
            <a:off x="4914633" y="2111402"/>
            <a:ext cx="2071704" cy="80442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C288880-A758-647A-38D8-F92B7588353F}"/>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体験②</a:t>
            </a:r>
          </a:p>
        </p:txBody>
      </p:sp>
      <p:grpSp>
        <p:nvGrpSpPr>
          <p:cNvPr id="16" name="グループ化 15">
            <a:extLst>
              <a:ext uri="{FF2B5EF4-FFF2-40B4-BE49-F238E27FC236}">
                <a16:creationId xmlns:a16="http://schemas.microsoft.com/office/drawing/2014/main" id="{2D985FA0-E209-8406-D7E1-2464EA850C12}"/>
              </a:ext>
            </a:extLst>
          </p:cNvPr>
          <p:cNvGrpSpPr/>
          <p:nvPr/>
        </p:nvGrpSpPr>
        <p:grpSpPr>
          <a:xfrm>
            <a:off x="8710206" y="3764089"/>
            <a:ext cx="3223094" cy="2480239"/>
            <a:chOff x="8710206" y="3764089"/>
            <a:chExt cx="3223094" cy="2480239"/>
          </a:xfrm>
        </p:grpSpPr>
        <p:sp>
          <p:nvSpPr>
            <p:cNvPr id="4" name="雲 3">
              <a:extLst>
                <a:ext uri="{FF2B5EF4-FFF2-40B4-BE49-F238E27FC236}">
                  <a16:creationId xmlns:a16="http://schemas.microsoft.com/office/drawing/2014/main" id="{7D890667-3D88-D3D8-C347-E4A7FAC53541}"/>
                </a:ext>
              </a:extLst>
            </p:cNvPr>
            <p:cNvSpPr/>
            <p:nvPr/>
          </p:nvSpPr>
          <p:spPr>
            <a:xfrm>
              <a:off x="8710206" y="3764089"/>
              <a:ext cx="3223094" cy="2480239"/>
            </a:xfrm>
            <a:prstGeom prst="cloud">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C6691624-1495-9A42-9D24-14D0A7465963}"/>
                </a:ext>
              </a:extLst>
            </p:cNvPr>
            <p:cNvSpPr txBox="1">
              <a:spLocks/>
            </p:cNvSpPr>
            <p:nvPr/>
          </p:nvSpPr>
          <p:spPr>
            <a:xfrm>
              <a:off x="9131968" y="4691921"/>
              <a:ext cx="2716509" cy="1108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2400" b="1" dirty="0">
                  <a:latin typeface="UD デジタル 教科書体 NP" panose="02020400000000000000" pitchFamily="18" charset="-128"/>
                  <a:ea typeface="UD デジタル 教科書体 NP" panose="02020400000000000000" pitchFamily="18" charset="-128"/>
                </a:rPr>
                <a:t>聞かれたことに</a:t>
              </a:r>
              <a:endParaRPr lang="en-US" altLang="ja-JP" sz="2400" b="1" dirty="0">
                <a:latin typeface="UD デジタル 教科書体 NP" panose="02020400000000000000" pitchFamily="18" charset="-128"/>
                <a:ea typeface="UD デジタル 教科書体 NP" panose="02020400000000000000" pitchFamily="18" charset="-128"/>
              </a:endParaRPr>
            </a:p>
            <a:p>
              <a:pPr marL="0" indent="0">
                <a:lnSpc>
                  <a:spcPct val="100000"/>
                </a:lnSpc>
                <a:spcBef>
                  <a:spcPts val="0"/>
                </a:spcBef>
                <a:buNone/>
              </a:pPr>
              <a:r>
                <a:rPr lang="ja-JP" altLang="en-US" sz="2400" b="1" dirty="0">
                  <a:latin typeface="UD デジタル 教科書体 NP" panose="02020400000000000000" pitchFamily="18" charset="-128"/>
                  <a:ea typeface="UD デジタル 教科書体 NP" panose="02020400000000000000" pitchFamily="18" charset="-128"/>
                </a:rPr>
                <a:t>答える時間</a:t>
              </a:r>
              <a:r>
                <a:rPr lang="en-US" altLang="ja-JP" sz="2400" b="1" dirty="0">
                  <a:latin typeface="UD デジタル 教科書体 NP" panose="02020400000000000000" pitchFamily="18" charset="-128"/>
                  <a:ea typeface="UD デジタル 教科書体 NP" panose="02020400000000000000" pitchFamily="18" charset="-128"/>
                </a:rPr>
                <a:t>…</a:t>
              </a:r>
            </a:p>
          </p:txBody>
        </p:sp>
      </p:grpSp>
      <p:grpSp>
        <p:nvGrpSpPr>
          <p:cNvPr id="15" name="グループ化 14">
            <a:extLst>
              <a:ext uri="{FF2B5EF4-FFF2-40B4-BE49-F238E27FC236}">
                <a16:creationId xmlns:a16="http://schemas.microsoft.com/office/drawing/2014/main" id="{FB921AC2-EFD0-D461-22D1-78B8ED335D10}"/>
              </a:ext>
            </a:extLst>
          </p:cNvPr>
          <p:cNvGrpSpPr/>
          <p:nvPr/>
        </p:nvGrpSpPr>
        <p:grpSpPr>
          <a:xfrm>
            <a:off x="535781" y="3695123"/>
            <a:ext cx="3223094" cy="2480239"/>
            <a:chOff x="535781" y="3695123"/>
            <a:chExt cx="3223094" cy="2480239"/>
          </a:xfrm>
        </p:grpSpPr>
        <p:sp>
          <p:nvSpPr>
            <p:cNvPr id="11" name="雲 10">
              <a:extLst>
                <a:ext uri="{FF2B5EF4-FFF2-40B4-BE49-F238E27FC236}">
                  <a16:creationId xmlns:a16="http://schemas.microsoft.com/office/drawing/2014/main" id="{7EFF9D4B-2842-08A8-14F8-B7368DF81C17}"/>
                </a:ext>
              </a:extLst>
            </p:cNvPr>
            <p:cNvSpPr/>
            <p:nvPr/>
          </p:nvSpPr>
          <p:spPr>
            <a:xfrm>
              <a:off x="535781" y="3695123"/>
              <a:ext cx="3223094" cy="2480239"/>
            </a:xfrm>
            <a:prstGeom prst="cloud">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6D3007DA-2258-C8D9-D396-FB5434A7F1DF}"/>
                </a:ext>
              </a:extLst>
            </p:cNvPr>
            <p:cNvSpPr txBox="1">
              <a:spLocks/>
            </p:cNvSpPr>
            <p:nvPr/>
          </p:nvSpPr>
          <p:spPr>
            <a:xfrm>
              <a:off x="777086" y="4177061"/>
              <a:ext cx="2981789" cy="15724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400" b="1" dirty="0">
                  <a:latin typeface="UD デジタル 教科書体 NP" panose="02020400000000000000" pitchFamily="18" charset="-128"/>
                  <a:ea typeface="UD デジタル 教科書体 NP" panose="02020400000000000000" pitchFamily="18" charset="-128"/>
                </a:rPr>
                <a:t>&lt;</a:t>
              </a:r>
              <a:r>
                <a:rPr lang="ja-JP" altLang="en-US" sz="2400" b="1" dirty="0">
                  <a:latin typeface="UD デジタル 教科書体 NP" panose="02020400000000000000" pitchFamily="18" charset="-128"/>
                  <a:ea typeface="UD デジタル 教科書体 NP" panose="02020400000000000000" pitchFamily="18" charset="-128"/>
                </a:rPr>
                <a:t>話してほしいのは</a:t>
              </a:r>
              <a:r>
                <a:rPr lang="en-US" altLang="ja-JP" sz="2400" b="1" dirty="0">
                  <a:latin typeface="UD デジタル 教科書体 NP" panose="02020400000000000000" pitchFamily="18" charset="-128"/>
                  <a:ea typeface="UD デジタル 教科書体 NP" panose="02020400000000000000" pitchFamily="18" charset="-128"/>
                </a:rPr>
                <a:t>&gt;</a:t>
              </a:r>
            </a:p>
            <a:p>
              <a:pPr marL="0" indent="0" algn="ctr">
                <a:lnSpc>
                  <a:spcPct val="100000"/>
                </a:lnSpc>
                <a:spcBef>
                  <a:spcPts val="0"/>
                </a:spcBef>
                <a:buNone/>
              </a:pPr>
              <a:r>
                <a:rPr lang="ja-JP" altLang="en-US" sz="2400" b="1" dirty="0">
                  <a:latin typeface="UD デジタル 教科書体 NP" panose="02020400000000000000" pitchFamily="18" charset="-128"/>
                  <a:ea typeface="UD デジタル 教科書体 NP" panose="02020400000000000000" pitchFamily="18" charset="-128"/>
                </a:rPr>
                <a:t>悩みは？</a:t>
              </a:r>
              <a:endParaRPr lang="en-US" altLang="ja-JP" sz="2400" b="1" dirty="0">
                <a:latin typeface="UD デジタル 教科書体 NP" panose="02020400000000000000" pitchFamily="18" charset="-128"/>
                <a:ea typeface="UD デジタル 教科書体 NP" panose="02020400000000000000" pitchFamily="18" charset="-128"/>
              </a:endParaRPr>
            </a:p>
            <a:p>
              <a:pPr marL="0" indent="0" algn="ctr">
                <a:lnSpc>
                  <a:spcPct val="100000"/>
                </a:lnSpc>
                <a:spcBef>
                  <a:spcPts val="0"/>
                </a:spcBef>
                <a:buNone/>
              </a:pPr>
              <a:r>
                <a:rPr lang="ja-JP" altLang="en-US" sz="2400" b="1" dirty="0">
                  <a:latin typeface="UD デジタル 教科書体 NP" panose="02020400000000000000" pitchFamily="18" charset="-128"/>
                  <a:ea typeface="UD デジタル 教科書体 NP" panose="02020400000000000000" pitchFamily="18" charset="-128"/>
                </a:rPr>
                <a:t>心配事は？</a:t>
              </a:r>
              <a:endParaRPr lang="en-US" altLang="ja-JP" sz="2400" b="1" dirty="0">
                <a:latin typeface="UD デジタル 教科書体 NP" panose="02020400000000000000" pitchFamily="18" charset="-128"/>
                <a:ea typeface="UD デジタル 教科書体 NP" panose="02020400000000000000" pitchFamily="18" charset="-128"/>
              </a:endParaRPr>
            </a:p>
            <a:p>
              <a:pPr marL="0" indent="0" algn="ctr">
                <a:lnSpc>
                  <a:spcPct val="100000"/>
                </a:lnSpc>
                <a:spcBef>
                  <a:spcPts val="0"/>
                </a:spcBef>
                <a:buNone/>
              </a:pPr>
              <a:r>
                <a:rPr lang="ja-JP" altLang="en-US" sz="2400" b="1" dirty="0">
                  <a:latin typeface="UD デジタル 教科書体 NP" panose="02020400000000000000" pitchFamily="18" charset="-128"/>
                  <a:ea typeface="UD デジタル 教科書体 NP" panose="02020400000000000000" pitchFamily="18" charset="-128"/>
                </a:rPr>
                <a:t>困ったことは？</a:t>
              </a:r>
              <a:endParaRPr lang="en-US" altLang="ja-JP" sz="1200" b="1" dirty="0">
                <a:latin typeface="UD デジタル 教科書体 NP" panose="02020400000000000000" pitchFamily="18" charset="-128"/>
                <a:ea typeface="UD デジタル 教科書体 NP" panose="02020400000000000000" pitchFamily="18" charset="-128"/>
              </a:endParaRPr>
            </a:p>
          </p:txBody>
        </p:sp>
      </p:grpSp>
    </p:spTree>
    <p:extLst>
      <p:ext uri="{BB962C8B-B14F-4D97-AF65-F5344CB8AC3E}">
        <p14:creationId xmlns:p14="http://schemas.microsoft.com/office/powerpoint/2010/main" val="5027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D2FF4E3-A0C3-ADC1-9468-6F1B47727673}"/>
              </a:ext>
            </a:extLst>
          </p:cNvPr>
          <p:cNvSpPr>
            <a:spLocks noGrp="1"/>
          </p:cNvSpPr>
          <p:nvPr>
            <p:ph idx="1"/>
          </p:nvPr>
        </p:nvSpPr>
        <p:spPr>
          <a:xfrm>
            <a:off x="838200" y="2855743"/>
            <a:ext cx="10515600" cy="3637132"/>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kumimoji="1" lang="ja-JP" altLang="en-US" dirty="0">
                <a:latin typeface="BIZ UDPゴシック" panose="020B0400000000000000" pitchFamily="50" charset="-128"/>
                <a:ea typeface="BIZ UDPゴシック" panose="020B0400000000000000" pitchFamily="50" charset="-128"/>
              </a:rPr>
              <a:t>（記入例）</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・困りごとがある人だけの時間じゃない。どんな話題でも</a:t>
            </a:r>
            <a:r>
              <a:rPr lang="en-US" altLang="ja-JP" sz="2400" dirty="0">
                <a:latin typeface="BIZ UDPゴシック" panose="020B0400000000000000" pitchFamily="50" charset="-128"/>
                <a:ea typeface="BIZ UDPゴシック" panose="020B0400000000000000" pitchFamily="50" charset="-128"/>
              </a:rPr>
              <a:t>OK</a:t>
            </a:r>
          </a:p>
          <a:p>
            <a:pPr marL="0" indent="0">
              <a:buNone/>
            </a:pPr>
            <a:r>
              <a:rPr lang="ja-JP" altLang="en-US" sz="2400" dirty="0">
                <a:latin typeface="BIZ UDPゴシック" panose="020B0400000000000000" pitchFamily="50" charset="-128"/>
                <a:ea typeface="BIZ UDPゴシック" panose="020B0400000000000000" pitchFamily="50" charset="-128"/>
              </a:rPr>
              <a:t>　・趣味の話や雑談でも大歓迎</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kumimoji="1" lang="ja-JP" altLang="en-US" sz="2400" dirty="0">
                <a:latin typeface="BIZ UDPゴシック" panose="020B0400000000000000" pitchFamily="50" charset="-128"/>
                <a:ea typeface="BIZ UDPゴシック" panose="020B0400000000000000" pitchFamily="50" charset="-128"/>
              </a:rPr>
              <a:t>　・秘密は守る</a:t>
            </a:r>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sz="2400" dirty="0">
                <a:latin typeface="BIZ UDPゴシック" panose="020B0400000000000000" pitchFamily="50" charset="-128"/>
                <a:ea typeface="BIZ UDPゴシック" panose="020B0400000000000000" pitchFamily="50" charset="-128"/>
              </a:rPr>
              <a:t>　・話したくないことは無理に話さなくても大丈夫　　　など</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95122B48-9B48-94FD-8CE8-BDB240F5369A}"/>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② 「子供も安心」事前説明シート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P7,P8</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F7911D4B-EC3C-55B7-2D85-4E1CA1842DF8}"/>
              </a:ext>
            </a:extLst>
          </p:cNvPr>
          <p:cNvSpPr txBox="1">
            <a:spLocks/>
          </p:cNvSpPr>
          <p:nvPr/>
        </p:nvSpPr>
        <p:spPr>
          <a:xfrm>
            <a:off x="644768" y="946979"/>
            <a:ext cx="11242432" cy="1108834"/>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P-B" panose="02020700000000000000" pitchFamily="18" charset="-128"/>
                <a:ea typeface="UD デジタル 教科書体 NP-B" panose="02020700000000000000" pitchFamily="18" charset="-128"/>
              </a:rPr>
              <a:t>ワーク１　定期相談の目的を整理しよう</a:t>
            </a:r>
          </a:p>
        </p:txBody>
      </p:sp>
      <p:sp>
        <p:nvSpPr>
          <p:cNvPr id="6" name="コンテンツ プレースホルダー 2">
            <a:extLst>
              <a:ext uri="{FF2B5EF4-FFF2-40B4-BE49-F238E27FC236}">
                <a16:creationId xmlns:a16="http://schemas.microsoft.com/office/drawing/2014/main" id="{8F84C37C-5256-F5B7-5658-9E3036ECCC42}"/>
              </a:ext>
            </a:extLst>
          </p:cNvPr>
          <p:cNvSpPr txBox="1">
            <a:spLocks/>
          </p:cNvSpPr>
          <p:nvPr/>
        </p:nvSpPr>
        <p:spPr>
          <a:xfrm>
            <a:off x="824132" y="2321755"/>
            <a:ext cx="10515600" cy="533988"/>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buFont typeface="Arial" panose="020B0604020202020204" pitchFamily="34" charset="0"/>
              <a:buNone/>
            </a:pPr>
            <a:r>
              <a:rPr lang="ja-JP" altLang="en-US" sz="3200" dirty="0">
                <a:latin typeface="UD デジタル 教科書体 NP-B" panose="02020700000000000000" pitchFamily="18" charset="-128"/>
                <a:ea typeface="UD デジタル 教科書体 NP-B" panose="02020700000000000000" pitchFamily="18" charset="-128"/>
              </a:rPr>
              <a:t>〇伝えたいことを箇条書きに</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7" name="正方形/長方形 6">
            <a:extLst>
              <a:ext uri="{FF2B5EF4-FFF2-40B4-BE49-F238E27FC236}">
                <a16:creationId xmlns:a16="http://schemas.microsoft.com/office/drawing/2014/main" id="{4A6D6A34-0CC5-FECD-1270-D2954C741491}"/>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体験②</a:t>
            </a:r>
          </a:p>
        </p:txBody>
      </p:sp>
    </p:spTree>
    <p:extLst>
      <p:ext uri="{BB962C8B-B14F-4D97-AF65-F5344CB8AC3E}">
        <p14:creationId xmlns:p14="http://schemas.microsoft.com/office/powerpoint/2010/main" val="1784299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E5138-B164-1B65-5670-10BC4B74EDE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43F1456-8502-7521-21AC-A1B963C32E5B}"/>
              </a:ext>
            </a:extLst>
          </p:cNvPr>
          <p:cNvSpPr>
            <a:spLocks noGrp="1"/>
          </p:cNvSpPr>
          <p:nvPr>
            <p:ph idx="1"/>
          </p:nvPr>
        </p:nvSpPr>
        <p:spPr>
          <a:xfrm>
            <a:off x="838200" y="2855743"/>
            <a:ext cx="10515600" cy="3515077"/>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kumimoji="1" lang="ja-JP" altLang="en-US" sz="2400"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DE4C1704-9496-19A6-029F-59AD0D6EC027}"/>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② 「子供も安心」事前説明シート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P7,P8</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6EC375E8-6285-74B9-FBE9-FC578124144C}"/>
              </a:ext>
            </a:extLst>
          </p:cNvPr>
          <p:cNvSpPr txBox="1">
            <a:spLocks/>
          </p:cNvSpPr>
          <p:nvPr/>
        </p:nvSpPr>
        <p:spPr>
          <a:xfrm>
            <a:off x="644768" y="946979"/>
            <a:ext cx="11242432" cy="1108834"/>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P-B" panose="02020700000000000000" pitchFamily="18" charset="-128"/>
                <a:ea typeface="UD デジタル 教科書体 NP-B" panose="02020700000000000000" pitchFamily="18" charset="-128"/>
              </a:rPr>
              <a:t>ワーク２　子供たちに語りかける言葉に変換しよう</a:t>
            </a:r>
          </a:p>
        </p:txBody>
      </p:sp>
      <p:sp>
        <p:nvSpPr>
          <p:cNvPr id="6" name="コンテンツ プレースホルダー 2">
            <a:extLst>
              <a:ext uri="{FF2B5EF4-FFF2-40B4-BE49-F238E27FC236}">
                <a16:creationId xmlns:a16="http://schemas.microsoft.com/office/drawing/2014/main" id="{E45E2EBD-FCF2-1665-94DE-66A79CFCCE6E}"/>
              </a:ext>
            </a:extLst>
          </p:cNvPr>
          <p:cNvSpPr txBox="1">
            <a:spLocks/>
          </p:cNvSpPr>
          <p:nvPr/>
        </p:nvSpPr>
        <p:spPr>
          <a:xfrm>
            <a:off x="824132" y="2321755"/>
            <a:ext cx="10515600" cy="533988"/>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buFont typeface="Arial" panose="020B0604020202020204" pitchFamily="34" charset="0"/>
              <a:buNone/>
            </a:pPr>
            <a:r>
              <a:rPr lang="ja-JP" altLang="en-US" sz="3200" dirty="0">
                <a:latin typeface="UD デジタル 教科書体 NP-B" panose="02020700000000000000" pitchFamily="18" charset="-128"/>
                <a:ea typeface="UD デジタル 教科書体 NP-B" panose="02020700000000000000" pitchFamily="18" charset="-128"/>
              </a:rPr>
              <a:t>〇箇条書きの内容を、実際に子供たちに話す文に</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7" name="正方形/長方形 6">
            <a:extLst>
              <a:ext uri="{FF2B5EF4-FFF2-40B4-BE49-F238E27FC236}">
                <a16:creationId xmlns:a16="http://schemas.microsoft.com/office/drawing/2014/main" id="{594E0D0A-26F6-5C4F-BE90-F7D3522EED6E}"/>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体験②</a:t>
            </a:r>
          </a:p>
        </p:txBody>
      </p:sp>
    </p:spTree>
    <p:extLst>
      <p:ext uri="{BB962C8B-B14F-4D97-AF65-F5344CB8AC3E}">
        <p14:creationId xmlns:p14="http://schemas.microsoft.com/office/powerpoint/2010/main" val="4401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DC7B-CB00-3032-663C-EDAC17B2130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8B3B868-9642-B36C-4F62-A8AA544A9E8E}"/>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200" dirty="0">
                <a:latin typeface="UD デジタル 教科書体 NP-B" panose="02020700000000000000" pitchFamily="18" charset="-128"/>
                <a:ea typeface="UD デジタル 教科書体 NP-B" panose="02020700000000000000" pitchFamily="18" charset="-128"/>
              </a:rPr>
              <a:t>　② 「子供も安心」事前説明シート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P7,P8</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CF61275B-449C-0B4F-C628-97940FD13E3C}"/>
              </a:ext>
            </a:extLst>
          </p:cNvPr>
          <p:cNvSpPr txBox="1">
            <a:spLocks/>
          </p:cNvSpPr>
          <p:nvPr/>
        </p:nvSpPr>
        <p:spPr>
          <a:xfrm>
            <a:off x="644768" y="946979"/>
            <a:ext cx="11242432" cy="1108834"/>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P-B" panose="02020700000000000000" pitchFamily="18" charset="-128"/>
                <a:ea typeface="UD デジタル 教科書体 NP-B" panose="02020700000000000000" pitchFamily="18" charset="-128"/>
              </a:rPr>
              <a:t>近くの人と紹介し合ってみましょう</a:t>
            </a:r>
          </a:p>
        </p:txBody>
      </p:sp>
      <p:sp>
        <p:nvSpPr>
          <p:cNvPr id="6" name="コンテンツ プレースホルダー 2">
            <a:extLst>
              <a:ext uri="{FF2B5EF4-FFF2-40B4-BE49-F238E27FC236}">
                <a16:creationId xmlns:a16="http://schemas.microsoft.com/office/drawing/2014/main" id="{E6F98279-67C6-221F-CFF8-8684298F0EFD}"/>
              </a:ext>
            </a:extLst>
          </p:cNvPr>
          <p:cNvSpPr txBox="1">
            <a:spLocks/>
          </p:cNvSpPr>
          <p:nvPr/>
        </p:nvSpPr>
        <p:spPr>
          <a:xfrm>
            <a:off x="824132" y="2321755"/>
            <a:ext cx="10515600" cy="533988"/>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buFont typeface="Arial" panose="020B0604020202020204" pitchFamily="34" charset="0"/>
              <a:buNone/>
            </a:pPr>
            <a:r>
              <a:rPr lang="ja-JP" altLang="en-US" sz="3200" dirty="0">
                <a:latin typeface="UD デジタル 教科書体 NP-B" panose="02020700000000000000" pitchFamily="18" charset="-128"/>
                <a:ea typeface="UD デジタル 教科書体 NP-B" panose="02020700000000000000" pitchFamily="18" charset="-128"/>
              </a:rPr>
              <a:t>〇子供たちに話すように、話してみてください。</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7" name="正方形/長方形 6">
            <a:extLst>
              <a:ext uri="{FF2B5EF4-FFF2-40B4-BE49-F238E27FC236}">
                <a16:creationId xmlns:a16="http://schemas.microsoft.com/office/drawing/2014/main" id="{41DD84B2-69AC-74F2-C3E2-2431E71FFCB2}"/>
              </a:ext>
            </a:extLst>
          </p:cNvPr>
          <p:cNvSpPr/>
          <p:nvPr/>
        </p:nvSpPr>
        <p:spPr>
          <a:xfrm>
            <a:off x="9383151" y="98474"/>
            <a:ext cx="2504049" cy="48279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体験②</a:t>
            </a:r>
          </a:p>
        </p:txBody>
      </p:sp>
      <p:pic>
        <p:nvPicPr>
          <p:cNvPr id="8" name="図 7" descr="屋内, 草, 読書, 写真 が含まれている画像&#10;&#10;AI 生成コンテンツは誤りを含む可能性があります。">
            <a:extLst>
              <a:ext uri="{FF2B5EF4-FFF2-40B4-BE49-F238E27FC236}">
                <a16:creationId xmlns:a16="http://schemas.microsoft.com/office/drawing/2014/main" id="{25A35726-BD98-2AA9-8828-50FAA27C129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4132" y="3422954"/>
            <a:ext cx="4602307" cy="3069921"/>
          </a:xfrm>
          <a:prstGeom prst="rect">
            <a:avLst/>
          </a:prstGeom>
        </p:spPr>
      </p:pic>
    </p:spTree>
    <p:extLst>
      <p:ext uri="{BB962C8B-B14F-4D97-AF65-F5344CB8AC3E}">
        <p14:creationId xmlns:p14="http://schemas.microsoft.com/office/powerpoint/2010/main" val="1518038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0531AFE-530E-19F8-351E-981A961D25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325348"/>
            <a:ext cx="7592365" cy="6306650"/>
          </a:xfrm>
          <a:prstGeom prst="rect">
            <a:avLst/>
          </a:prstGeom>
        </p:spPr>
      </p:pic>
      <p:sp>
        <p:nvSpPr>
          <p:cNvPr id="3" name="コンテンツ プレースホルダー 2">
            <a:extLst>
              <a:ext uri="{FF2B5EF4-FFF2-40B4-BE49-F238E27FC236}">
                <a16:creationId xmlns:a16="http://schemas.microsoft.com/office/drawing/2014/main" id="{9D629D9D-CF00-51FA-9F0B-46910CF2B784}"/>
              </a:ext>
            </a:extLst>
          </p:cNvPr>
          <p:cNvSpPr>
            <a:spLocks noGrp="1"/>
          </p:cNvSpPr>
          <p:nvPr>
            <p:ph idx="1"/>
          </p:nvPr>
        </p:nvSpPr>
        <p:spPr>
          <a:xfrm>
            <a:off x="838199" y="4851399"/>
            <a:ext cx="7591645" cy="1129903"/>
          </a:xfrm>
        </p:spPr>
        <p:txBody>
          <a:bodyPr/>
          <a:lstStyle/>
          <a:p>
            <a:pPr marL="0" indent="0">
              <a:buNone/>
            </a:pPr>
            <a:r>
              <a:rPr kumimoji="1" lang="ja-JP" altLang="en-US" dirty="0">
                <a:latin typeface="UD デジタル 教科書体 NP-B" panose="02020700000000000000" pitchFamily="18" charset="-128"/>
                <a:ea typeface="UD デジタル 教科書体 NP-B" panose="02020700000000000000" pitchFamily="18" charset="-128"/>
              </a:rPr>
              <a:t>全てを順番に使うものではありません</a:t>
            </a:r>
            <a:endParaRPr kumimoji="1" lang="en-US" altLang="ja-JP" dirty="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dirty="0">
                <a:latin typeface="UD デジタル 教科書体 NP-B" panose="02020700000000000000" pitchFamily="18" charset="-128"/>
                <a:ea typeface="UD デジタル 教科書体 NP-B" panose="02020700000000000000" pitchFamily="18" charset="-128"/>
              </a:rPr>
              <a:t>まずは関心のあるシート</a:t>
            </a:r>
            <a:r>
              <a:rPr kumimoji="1" lang="en-US" altLang="ja-JP" dirty="0">
                <a:latin typeface="UD デジタル 教科書体 NP-B" panose="02020700000000000000" pitchFamily="18" charset="-128"/>
                <a:ea typeface="UD デジタル 教科書体 NP-B" panose="02020700000000000000" pitchFamily="18" charset="-128"/>
              </a:rPr>
              <a:t>1</a:t>
            </a:r>
            <a:r>
              <a:rPr kumimoji="1" lang="ja-JP" altLang="en-US" dirty="0">
                <a:latin typeface="UD デジタル 教科書体 NP-B" panose="02020700000000000000" pitchFamily="18" charset="-128"/>
                <a:ea typeface="UD デジタル 教科書体 NP-B" panose="02020700000000000000" pitchFamily="18" charset="-128"/>
              </a:rPr>
              <a:t>枚からスタート</a:t>
            </a:r>
          </a:p>
        </p:txBody>
      </p:sp>
      <p:sp>
        <p:nvSpPr>
          <p:cNvPr id="4" name="タイトル 1">
            <a:extLst>
              <a:ext uri="{FF2B5EF4-FFF2-40B4-BE49-F238E27FC236}">
                <a16:creationId xmlns:a16="http://schemas.microsoft.com/office/drawing/2014/main" id="{79BBEDC1-71CE-6F19-E976-EE427B17456E}"/>
              </a:ext>
            </a:extLst>
          </p:cNvPr>
          <p:cNvSpPr txBox="1">
            <a:spLocks/>
          </p:cNvSpPr>
          <p:nvPr/>
        </p:nvSpPr>
        <p:spPr>
          <a:xfrm>
            <a:off x="0" y="365126"/>
            <a:ext cx="12192000" cy="943170"/>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latin typeface="UD デジタル 教科書体 NP-B" panose="02020700000000000000" pitchFamily="18" charset="-128"/>
                <a:ea typeface="UD デジタル 教科書体 NP-B" panose="02020700000000000000" pitchFamily="18" charset="-128"/>
              </a:rPr>
              <a:t>全</a:t>
            </a:r>
            <a:r>
              <a:rPr lang="en-US" altLang="ja-JP" b="1" dirty="0">
                <a:latin typeface="UD デジタル 教科書体 NP-B" panose="02020700000000000000" pitchFamily="18" charset="-128"/>
                <a:ea typeface="UD デジタル 教科書体 NP-B" panose="02020700000000000000" pitchFamily="18" charset="-128"/>
              </a:rPr>
              <a:t>11</a:t>
            </a:r>
            <a:r>
              <a:rPr lang="ja-JP" altLang="en-US" b="1" dirty="0">
                <a:latin typeface="UD デジタル 教科書体 NP-B" panose="02020700000000000000" pitchFamily="18" charset="-128"/>
                <a:ea typeface="UD デジタル 教科書体 NP-B" panose="02020700000000000000" pitchFamily="18" charset="-128"/>
              </a:rPr>
              <a:t>種類のシートの紹介</a:t>
            </a:r>
            <a:endParaRPr lang="en-US" altLang="ja-JP" sz="48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74132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1A637-78F0-6310-B468-E66E7BA83B72}"/>
              </a:ext>
            </a:extLst>
          </p:cNvPr>
          <p:cNvSpPr>
            <a:spLocks noGrp="1"/>
          </p:cNvSpPr>
          <p:nvPr>
            <p:ph type="title"/>
          </p:nvPr>
        </p:nvSpPr>
        <p:spPr>
          <a:xfrm>
            <a:off x="138381" y="854455"/>
            <a:ext cx="10515600" cy="804423"/>
          </a:xfrm>
        </p:spPr>
        <p:txBody>
          <a:bodyPr>
            <a:norm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定期相談のキホン　「〇〇感」は大丈夫？</a:t>
            </a:r>
          </a:p>
        </p:txBody>
      </p:sp>
      <p:grpSp>
        <p:nvGrpSpPr>
          <p:cNvPr id="4" name="グループ化 3">
            <a:extLst>
              <a:ext uri="{FF2B5EF4-FFF2-40B4-BE49-F238E27FC236}">
                <a16:creationId xmlns:a16="http://schemas.microsoft.com/office/drawing/2014/main" id="{15B3B39E-1D7B-B61E-E2D8-585BDB3C1759}"/>
              </a:ext>
            </a:extLst>
          </p:cNvPr>
          <p:cNvGrpSpPr/>
          <p:nvPr/>
        </p:nvGrpSpPr>
        <p:grpSpPr>
          <a:xfrm>
            <a:off x="112054" y="1832296"/>
            <a:ext cx="6300460" cy="4660579"/>
            <a:chOff x="-4919" y="-295491"/>
            <a:chExt cx="3191511" cy="2557996"/>
          </a:xfrm>
        </p:grpSpPr>
        <p:pic>
          <p:nvPicPr>
            <p:cNvPr id="8" name="図 7" descr="設計図&#10;&#10;AI 生成コンテンツは誤りを含む可能性があります。">
              <a:extLst>
                <a:ext uri="{FF2B5EF4-FFF2-40B4-BE49-F238E27FC236}">
                  <a16:creationId xmlns:a16="http://schemas.microsoft.com/office/drawing/2014/main" id="{7F9F7F58-F182-B493-A8B3-524EB9484F9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bwMode="auto">
            <a:xfrm>
              <a:off x="8417" y="0"/>
              <a:ext cx="3178175" cy="2262505"/>
            </a:xfrm>
            <a:prstGeom prst="rect">
              <a:avLst/>
            </a:prstGeom>
            <a:ln w="9525">
              <a:solidFill>
                <a:schemeClr val="tx1">
                  <a:lumMod val="65000"/>
                  <a:lumOff val="35000"/>
                </a:schemeClr>
              </a:solidFill>
            </a:ln>
            <a:extLst>
              <a:ext uri="{53640926-AAD7-44D8-BBD7-CCE9431645EC}">
                <a14:shadowObscured xmlns:a14="http://schemas.microsoft.com/office/drawing/2010/main"/>
              </a:ext>
            </a:extLst>
          </p:spPr>
        </p:pic>
        <p:sp>
          <p:nvSpPr>
            <p:cNvPr id="9" name="正方形/長方形 8">
              <a:extLst>
                <a:ext uri="{FF2B5EF4-FFF2-40B4-BE49-F238E27FC236}">
                  <a16:creationId xmlns:a16="http://schemas.microsoft.com/office/drawing/2014/main" id="{3003308F-2906-91DC-8949-E21215B2D779}"/>
                </a:ext>
              </a:extLst>
            </p:cNvPr>
            <p:cNvSpPr/>
            <p:nvPr/>
          </p:nvSpPr>
          <p:spPr>
            <a:xfrm>
              <a:off x="-4919" y="-295491"/>
              <a:ext cx="3186430" cy="287020"/>
            </a:xfrm>
            <a:prstGeom prst="rect">
              <a:avLst/>
            </a:prstGeom>
            <a:solidFill>
              <a:schemeClr val="tx2">
                <a:lumMod val="10000"/>
                <a:lumOff val="90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2000" b="1" kern="100" dirty="0">
                  <a:solidFill>
                    <a:srgbClr val="000000"/>
                  </a:solidFill>
                  <a:effectLst/>
                  <a:ea typeface="UD デジタル 教科書体 NP-R" panose="02020400000000000000" pitchFamily="18" charset="-128"/>
                  <a:cs typeface="Times New Roman" panose="02020603050405020304" pitchFamily="18" charset="0"/>
                </a:rPr>
                <a:t>【（空き）教室で実施している定期相談】</a:t>
              </a:r>
              <a:endParaRPr lang="ja-JP" kern="100" dirty="0">
                <a:effectLst/>
                <a:ea typeface="游明朝" panose="02020400000000000000" pitchFamily="18" charset="-128"/>
                <a:cs typeface="Times New Roman" panose="02020603050405020304" pitchFamily="18" charset="0"/>
              </a:endParaRPr>
            </a:p>
          </p:txBody>
        </p:sp>
      </p:grpSp>
      <p:grpSp>
        <p:nvGrpSpPr>
          <p:cNvPr id="5" name="グループ化 4">
            <a:extLst>
              <a:ext uri="{FF2B5EF4-FFF2-40B4-BE49-F238E27FC236}">
                <a16:creationId xmlns:a16="http://schemas.microsoft.com/office/drawing/2014/main" id="{12F42898-538E-F8B7-7ED7-296D07C387D7}"/>
              </a:ext>
            </a:extLst>
          </p:cNvPr>
          <p:cNvGrpSpPr/>
          <p:nvPr/>
        </p:nvGrpSpPr>
        <p:grpSpPr>
          <a:xfrm>
            <a:off x="6634144" y="1825624"/>
            <a:ext cx="5278798" cy="4667251"/>
            <a:chOff x="0" y="-295180"/>
            <a:chExt cx="2674147" cy="2562130"/>
          </a:xfrm>
          <a:solidFill>
            <a:schemeClr val="tx2">
              <a:lumMod val="10000"/>
              <a:lumOff val="90000"/>
            </a:schemeClr>
          </a:solidFill>
        </p:grpSpPr>
        <p:pic>
          <p:nvPicPr>
            <p:cNvPr id="6" name="図 5">
              <a:extLst>
                <a:ext uri="{FF2B5EF4-FFF2-40B4-BE49-F238E27FC236}">
                  <a16:creationId xmlns:a16="http://schemas.microsoft.com/office/drawing/2014/main" id="{02880900-2CB3-2DD4-C32F-BF8472D7357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17" y="0"/>
              <a:ext cx="2665730" cy="2266950"/>
            </a:xfrm>
            <a:prstGeom prst="rect">
              <a:avLst/>
            </a:prstGeom>
            <a:grpFill/>
            <a:ln>
              <a:solidFill>
                <a:schemeClr val="tx1">
                  <a:lumMod val="65000"/>
                  <a:lumOff val="35000"/>
                </a:schemeClr>
              </a:solidFill>
            </a:ln>
          </p:spPr>
        </p:pic>
        <p:sp>
          <p:nvSpPr>
            <p:cNvPr id="7" name="正方形/長方形 6">
              <a:extLst>
                <a:ext uri="{FF2B5EF4-FFF2-40B4-BE49-F238E27FC236}">
                  <a16:creationId xmlns:a16="http://schemas.microsoft.com/office/drawing/2014/main" id="{77B5EF34-C07E-71AD-E05B-D5A1158AFAF8}"/>
                </a:ext>
              </a:extLst>
            </p:cNvPr>
            <p:cNvSpPr/>
            <p:nvPr/>
          </p:nvSpPr>
          <p:spPr>
            <a:xfrm>
              <a:off x="0" y="-295180"/>
              <a:ext cx="2668137" cy="287079"/>
            </a:xfrm>
            <a:prstGeom prst="rect">
              <a:avLst/>
            </a:prstGeom>
            <a:grpFill/>
            <a:ln w="12700" cap="flat" cmpd="sng" algn="ctr">
              <a:solidFill>
                <a:schemeClr val="bg1">
                  <a:lumMod val="6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2000" b="1" kern="100" dirty="0">
                  <a:solidFill>
                    <a:srgbClr val="000000"/>
                  </a:solidFill>
                  <a:effectLst/>
                  <a:latin typeface="游明朝" panose="02020400000000000000" pitchFamily="18" charset="-128"/>
                  <a:ea typeface="UD デジタル 教科書体 NP-R" panose="02020400000000000000" pitchFamily="18" charset="-128"/>
                  <a:cs typeface="Times New Roman" panose="02020603050405020304" pitchFamily="18" charset="0"/>
                </a:rPr>
                <a:t>【廊下で実施している定期相談】</a:t>
              </a:r>
              <a:endParaRPr 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0" name="正方形/長方形 9">
            <a:extLst>
              <a:ext uri="{FF2B5EF4-FFF2-40B4-BE49-F238E27FC236}">
                <a16:creationId xmlns:a16="http://schemas.microsoft.com/office/drawing/2014/main" id="{7BF5B152-E1E8-859D-0524-F9220E652740}"/>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① 「定期相談の進め方」</a:t>
            </a:r>
            <a:r>
              <a:rPr lang="en-US" altLang="ja-JP" sz="3200" dirty="0">
                <a:latin typeface="UD デジタル 教科書体 NP-B" panose="02020700000000000000" pitchFamily="18" charset="-128"/>
                <a:ea typeface="UD デジタル 教科書体 NP-B" panose="02020700000000000000" pitchFamily="18" charset="-128"/>
              </a:rPr>
              <a:t>Basic</a:t>
            </a:r>
            <a:r>
              <a:rPr lang="ja-JP" altLang="en-US" sz="3200" dirty="0">
                <a:latin typeface="UD デジタル 教科書体 NP-B" panose="02020700000000000000" pitchFamily="18" charset="-128"/>
                <a:ea typeface="UD デジタル 教科書体 NP-B" panose="02020700000000000000" pitchFamily="18" charset="-128"/>
              </a:rPr>
              <a:t>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P5,6</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405510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8055FC7-403C-EA2F-1E4B-4B8ECED57C3D}"/>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② 「子供も安心」事前説明シート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P7,P8</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pic>
        <p:nvPicPr>
          <p:cNvPr id="12" name="コンテンツ プレースホルダー 11" descr="屋内, 草, 読書, 写真 が含まれている画像&#10;&#10;AI 生成コンテンツは誤りを含む可能性があります。">
            <a:extLst>
              <a:ext uri="{FF2B5EF4-FFF2-40B4-BE49-F238E27FC236}">
                <a16:creationId xmlns:a16="http://schemas.microsoft.com/office/drawing/2014/main" id="{E9C7EB00-FD25-B7D5-896A-A85DB1719CA7}"/>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p:blipFill>
        <p:spPr>
          <a:xfrm>
            <a:off x="0" y="1640153"/>
            <a:ext cx="7334910" cy="5217847"/>
          </a:xfrm>
        </p:spPr>
      </p:pic>
      <p:sp>
        <p:nvSpPr>
          <p:cNvPr id="3" name="タイトル 1">
            <a:extLst>
              <a:ext uri="{FF2B5EF4-FFF2-40B4-BE49-F238E27FC236}">
                <a16:creationId xmlns:a16="http://schemas.microsoft.com/office/drawing/2014/main" id="{0EFFC4A8-C13E-CD6F-76C2-F3B440AD5C29}"/>
              </a:ext>
            </a:extLst>
          </p:cNvPr>
          <p:cNvSpPr txBox="1">
            <a:spLocks/>
          </p:cNvSpPr>
          <p:nvPr/>
        </p:nvSpPr>
        <p:spPr>
          <a:xfrm>
            <a:off x="330050" y="886265"/>
            <a:ext cx="10687720" cy="8044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定期相談、子供たちにどんな説明をしていますか？</a:t>
            </a:r>
          </a:p>
        </p:txBody>
      </p:sp>
      <p:sp>
        <p:nvSpPr>
          <p:cNvPr id="5" name="タイトル 1">
            <a:extLst>
              <a:ext uri="{FF2B5EF4-FFF2-40B4-BE49-F238E27FC236}">
                <a16:creationId xmlns:a16="http://schemas.microsoft.com/office/drawing/2014/main" id="{89358874-4D34-0EE2-6E22-9044D69C7B7F}"/>
              </a:ext>
            </a:extLst>
          </p:cNvPr>
          <p:cNvSpPr txBox="1">
            <a:spLocks/>
          </p:cNvSpPr>
          <p:nvPr/>
        </p:nvSpPr>
        <p:spPr>
          <a:xfrm>
            <a:off x="6735847" y="3176573"/>
            <a:ext cx="5091392" cy="1815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UD デジタル 教科書体 N-B" panose="02020700000000000000" pitchFamily="18" charset="-128"/>
                <a:ea typeface="UD デジタル 教科書体 N-B" panose="02020700000000000000" pitchFamily="18" charset="-128"/>
              </a:rPr>
              <a:t>　</a:t>
            </a:r>
            <a:r>
              <a:rPr lang="ja-JP" altLang="en-US" sz="2800" dirty="0">
                <a:latin typeface="UD デジタル 教科書体 NP-B" panose="02020700000000000000" pitchFamily="18" charset="-128"/>
                <a:ea typeface="UD デジタル 教科書体 NP-B" panose="02020700000000000000" pitchFamily="18" charset="-128"/>
              </a:rPr>
              <a:t>多くの先生は、「悩みがあれば教えて」と投げかけているようですが</a:t>
            </a:r>
            <a:r>
              <a:rPr lang="en-US" altLang="ja-JP" sz="2800" dirty="0">
                <a:latin typeface="UD デジタル 教科書体 NP-B" panose="02020700000000000000" pitchFamily="18" charset="-128"/>
                <a:ea typeface="UD デジタル 教科書体 NP-B" panose="02020700000000000000" pitchFamily="18" charset="-128"/>
              </a:rPr>
              <a:t>…</a:t>
            </a:r>
            <a:endParaRPr lang="en-US" altLang="ja-JP" sz="1800" dirty="0">
              <a:latin typeface="UD デジタル 教科書体 NP-B" panose="02020700000000000000" pitchFamily="18" charset="-128"/>
              <a:ea typeface="UD デジタル 教科書体 NP-B" panose="02020700000000000000" pitchFamily="18" charset="-128"/>
            </a:endParaRPr>
          </a:p>
          <a:p>
            <a:r>
              <a:rPr lang="ja-JP" altLang="en-US" sz="1800" dirty="0">
                <a:latin typeface="UD デジタル 教科書体 NP-B" panose="02020700000000000000" pitchFamily="18" charset="-128"/>
                <a:ea typeface="UD デジタル 教科書体 NP-B" panose="02020700000000000000" pitchFamily="18" charset="-128"/>
              </a:rPr>
              <a:t>　（教師アンケート調査より）</a:t>
            </a:r>
            <a:endParaRPr lang="en-US" altLang="ja-JP" sz="1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68723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4E0D2-AF5D-993F-4739-84A6D81C4EF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5BF663-13EE-6957-7FDD-BA16DDDC451C}"/>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③ 「こうあるべき」ほぐしシート</a:t>
            </a:r>
            <a:r>
              <a:rPr lang="ja-JP" altLang="en-US" sz="2800" dirty="0">
                <a:latin typeface="UD デジタル 教科書体 NP-B" panose="02020700000000000000" pitchFamily="18" charset="-128"/>
                <a:ea typeface="UD デジタル 教科書体 NP-B" panose="02020700000000000000" pitchFamily="18" charset="-128"/>
              </a:rPr>
              <a:t>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P9</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P10</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grpSp>
        <p:nvGrpSpPr>
          <p:cNvPr id="13" name="グループ化 12">
            <a:extLst>
              <a:ext uri="{FF2B5EF4-FFF2-40B4-BE49-F238E27FC236}">
                <a16:creationId xmlns:a16="http://schemas.microsoft.com/office/drawing/2014/main" id="{6837242D-8896-4EF7-B231-E7B71EB56063}"/>
              </a:ext>
            </a:extLst>
          </p:cNvPr>
          <p:cNvGrpSpPr/>
          <p:nvPr/>
        </p:nvGrpSpPr>
        <p:grpSpPr>
          <a:xfrm>
            <a:off x="290857" y="1620338"/>
            <a:ext cx="4930942" cy="5127684"/>
            <a:chOff x="290857" y="1620338"/>
            <a:chExt cx="4930942" cy="5127684"/>
          </a:xfrm>
        </p:grpSpPr>
        <p:pic>
          <p:nvPicPr>
            <p:cNvPr id="12" name="図 11">
              <a:extLst>
                <a:ext uri="{FF2B5EF4-FFF2-40B4-BE49-F238E27FC236}">
                  <a16:creationId xmlns:a16="http://schemas.microsoft.com/office/drawing/2014/main" id="{47F03AA9-9B31-EA31-73E0-06D9DA1829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857" y="2246841"/>
              <a:ext cx="4930942" cy="4501181"/>
            </a:xfrm>
            <a:prstGeom prst="rect">
              <a:avLst/>
            </a:prstGeom>
          </p:spPr>
        </p:pic>
        <p:sp>
          <p:nvSpPr>
            <p:cNvPr id="8" name="吹き出し: 角を丸めた四角形 7">
              <a:extLst>
                <a:ext uri="{FF2B5EF4-FFF2-40B4-BE49-F238E27FC236}">
                  <a16:creationId xmlns:a16="http://schemas.microsoft.com/office/drawing/2014/main" id="{931CDAD4-E8B2-11FB-E5AC-01A017B9AD67}"/>
                </a:ext>
              </a:extLst>
            </p:cNvPr>
            <p:cNvSpPr/>
            <p:nvPr/>
          </p:nvSpPr>
          <p:spPr>
            <a:xfrm>
              <a:off x="411173" y="1620338"/>
              <a:ext cx="4487779" cy="1009651"/>
            </a:xfrm>
            <a:prstGeom prst="wedgeRoundRectCallout">
              <a:avLst>
                <a:gd name="adj1" fmla="val -11147"/>
                <a:gd name="adj2" fmla="val 81555"/>
                <a:gd name="adj3" fmla="val 16667"/>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子供の口から聞き出して</a:t>
              </a:r>
              <a:endParaRPr kumimoji="1" lang="en-US" altLang="ja-JP" sz="2800" dirty="0">
                <a:solidFill>
                  <a:schemeClr val="tx1"/>
                </a:solidFill>
                <a:latin typeface="UD デジタル 教科書体 NP-B" panose="02020700000000000000" pitchFamily="18" charset="-128"/>
                <a:ea typeface="UD デジタル 教科書体 NP-B" panose="02020700000000000000" pitchFamily="18" charset="-128"/>
              </a:endParaRPr>
            </a:p>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理解すべきなのに</a:t>
              </a:r>
              <a:r>
                <a:rPr kumimoji="1" lang="en-US" altLang="ja-JP" sz="2800" dirty="0">
                  <a:solidFill>
                    <a:schemeClr val="tx1"/>
                  </a:solidFill>
                  <a:latin typeface="UD デジタル 教科書体 NP-B" panose="02020700000000000000" pitchFamily="18" charset="-128"/>
                  <a:ea typeface="UD デジタル 教科書体 NP-B" panose="02020700000000000000" pitchFamily="18" charset="-128"/>
                </a:rPr>
                <a:t>…</a:t>
              </a:r>
              <a:endPar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endParaRPr>
            </a:p>
          </p:txBody>
        </p:sp>
      </p:grpSp>
      <p:pic>
        <p:nvPicPr>
          <p:cNvPr id="3" name="図 2" descr="テキスト&#10;&#10;AI 生成コンテンツは誤りを含む可能性があります。">
            <a:extLst>
              <a:ext uri="{FF2B5EF4-FFF2-40B4-BE49-F238E27FC236}">
                <a16:creationId xmlns:a16="http://schemas.microsoft.com/office/drawing/2014/main" id="{448107B4-9E66-A2CC-53AA-5EE54BB6715C}"/>
              </a:ext>
            </a:extLst>
          </p:cNvPr>
          <p:cNvPicPr>
            <a:picLocks noChangeAspect="1"/>
          </p:cNvPicPr>
          <p:nvPr/>
        </p:nvPicPr>
        <p:blipFill>
          <a:blip r:embed="rId4" cstate="email">
            <a:clrChange>
              <a:clrFrom>
                <a:srgbClr val="F8F5EC"/>
              </a:clrFrom>
              <a:clrTo>
                <a:srgbClr val="F8F5EC">
                  <a:alpha val="0"/>
                </a:srgbClr>
              </a:clrTo>
            </a:clrChange>
            <a:extLst>
              <a:ext uri="{BEBA8EAE-BF5A-486C-A8C5-ECC9F3942E4B}">
                <a14:imgProps xmlns:a14="http://schemas.microsoft.com/office/drawing/2010/main">
                  <a14:imgLayer r:embed="rId5">
                    <a14:imgEffect>
                      <a14:backgroundRemoval t="6466" b="96692" l="57754" r="97318">
                        <a14:foregroundMark x1="60855" y1="12030" x2="82146" y2="82857"/>
                        <a14:foregroundMark x1="60604" y1="11579" x2="61023" y2="54737"/>
                        <a14:foregroundMark x1="59262" y1="38346" x2="59262" y2="71429"/>
                        <a14:foregroundMark x1="59262" y1="71429" x2="62280" y2="80752"/>
                        <a14:foregroundMark x1="62280" y1="80752" x2="81978" y2="86015"/>
                        <a14:foregroundMark x1="60017" y1="92782" x2="68483" y2="93835"/>
                        <a14:foregroundMark x1="68483" y1="93835" x2="80050" y2="93835"/>
                        <a14:foregroundMark x1="80050" y1="93835" x2="86337" y2="93835"/>
                        <a14:foregroundMark x1="91869" y1="16090" x2="91869" y2="16090"/>
                        <a14:foregroundMark x1="92205" y1="11579" x2="92205" y2="11579"/>
                        <a14:foregroundMark x1="92037" y1="9624" x2="92037" y2="9624"/>
                        <a14:foregroundMark x1="92037" y1="8571" x2="76865" y2="19098"/>
                        <a14:foregroundMark x1="94049" y1="44511" x2="94049" y2="44511"/>
                        <a14:foregroundMark x1="94518" y1="47068" x2="96479" y2="50827"/>
                        <a14:foregroundMark x1="92791" y1="43759" x2="94518" y2="47068"/>
                        <a14:foregroundMark x1="96479" y1="50827" x2="96479" y2="50977"/>
                        <a14:foregroundMark x1="90612" y1="94887" x2="91869" y2="96692"/>
                        <a14:foregroundMark x1="78039" y1="20451" x2="85415" y2="44361"/>
                        <a14:foregroundMark x1="87594" y1="19549" x2="89019" y2="38195"/>
                        <a14:foregroundMark x1="92456" y1="30977" x2="92624" y2="31429"/>
                        <a14:foregroundMark x1="97318" y1="51429" x2="97318" y2="51429"/>
                        <a14:foregroundMark x1="58843" y1="9023" x2="59095" y2="30226"/>
                        <a14:foregroundMark x1="59430" y1="8722" x2="59262" y2="7970"/>
                        <a14:foregroundMark x1="58340" y1="7068" x2="58340" y2="7068"/>
                        <a14:foregroundMark x1="58340" y1="6917" x2="71752" y2="9173"/>
                        <a14:foregroundMark x1="71752" y1="9173" x2="88349" y2="7519"/>
                        <a14:foregroundMark x1="83236" y1="7218" x2="82816" y2="7218"/>
                        <a14:foregroundMark x1="80553" y1="7068" x2="63034" y2="7669"/>
                        <a14:foregroundMark x1="61861" y1="6767" x2="61861" y2="6767"/>
                        <a14:foregroundMark x1="84241" y1="8271" x2="79631" y2="7368"/>
                        <a14:foregroundMark x1="58089" y1="32180" x2="58592" y2="38195"/>
                        <a14:foregroundMark x1="57837" y1="28722" x2="58340" y2="20602"/>
                        <a14:foregroundMark x1="58089" y1="36541" x2="58256" y2="96842"/>
                        <a14:foregroundMark x1="57921" y1="8421" x2="57837" y2="21053"/>
                        <a14:foregroundMark x1="59011" y1="6466" x2="57921" y2="6466"/>
                        <a14:foregroundMark x1="61861" y1="6917" x2="67812" y2="6767"/>
                        <a14:foregroundMark x1="78541" y1="6767" x2="88684" y2="7068"/>
                        <a14:foregroundMark x1="88684" y1="7068" x2="92959" y2="6767"/>
                        <a14:foregroundMark x1="92959" y1="6767" x2="93043" y2="6617"/>
                        <a14:backgroundMark x1="93462" y1="47068" x2="93462" y2="47068"/>
                      </a14:backgroundRemoval>
                    </a14:imgEffect>
                  </a14:imgLayer>
                </a14:imgProps>
              </a:ext>
              <a:ext uri="{28A0092B-C50C-407E-A947-70E740481C1C}">
                <a14:useLocalDpi xmlns:a14="http://schemas.microsoft.com/office/drawing/2010/main" val="0"/>
              </a:ext>
            </a:extLst>
          </a:blip>
          <a:srcRect l="55900"/>
          <a:stretch>
            <a:fillRect/>
          </a:stretch>
        </p:blipFill>
        <p:spPr>
          <a:xfrm>
            <a:off x="872864" y="1620338"/>
            <a:ext cx="4026088" cy="4803386"/>
          </a:xfrm>
          <a:prstGeom prst="rect">
            <a:avLst/>
          </a:prstGeom>
          <a:effectLst>
            <a:outerShdw blurRad="50800" dist="38100" dir="2700000" algn="tl" rotWithShape="0">
              <a:prstClr val="black">
                <a:alpha val="40000"/>
              </a:prstClr>
            </a:outerShdw>
          </a:effectLst>
        </p:spPr>
      </p:pic>
      <p:pic>
        <p:nvPicPr>
          <p:cNvPr id="17" name="コンテンツ プレースホルダー 16" descr="部屋, 時計 が含まれている画像&#10;&#10;AI 生成コンテンツは誤りを含む可能性があります。">
            <a:extLst>
              <a:ext uri="{FF2B5EF4-FFF2-40B4-BE49-F238E27FC236}">
                <a16:creationId xmlns:a16="http://schemas.microsoft.com/office/drawing/2014/main" id="{BE84AFBA-DDAA-BC77-2ABE-25C956BE3ED1}"/>
              </a:ext>
            </a:extLst>
          </p:cNvPr>
          <p:cNvPicPr>
            <a:picLocks noGrp="1" noChangeAspect="1"/>
          </p:cNvPicPr>
          <p:nvPr>
            <p:ph idx="1"/>
          </p:nvPr>
        </p:nvPicPr>
        <p:blipFill>
          <a:blip r:embed="rId6" cstate="email">
            <a:extLst>
              <a:ext uri="{28A0092B-C50C-407E-A947-70E740481C1C}">
                <a14:useLocalDpi xmlns:a14="http://schemas.microsoft.com/office/drawing/2010/main" val="0"/>
              </a:ext>
            </a:extLst>
          </a:blip>
          <a:srcRect/>
          <a:stretch>
            <a:fillRect/>
          </a:stretch>
        </p:blipFill>
        <p:spPr>
          <a:xfrm>
            <a:off x="5803806" y="1840832"/>
            <a:ext cx="5686352" cy="4905553"/>
          </a:xfrm>
        </p:spPr>
      </p:pic>
      <p:sp>
        <p:nvSpPr>
          <p:cNvPr id="5" name="タイトル 1">
            <a:extLst>
              <a:ext uri="{FF2B5EF4-FFF2-40B4-BE49-F238E27FC236}">
                <a16:creationId xmlns:a16="http://schemas.microsoft.com/office/drawing/2014/main" id="{D497F5BF-1538-3493-81A1-CCBFD7FD22CA}"/>
              </a:ext>
            </a:extLst>
          </p:cNvPr>
          <p:cNvSpPr txBox="1">
            <a:spLocks/>
          </p:cNvSpPr>
          <p:nvPr/>
        </p:nvSpPr>
        <p:spPr>
          <a:xfrm>
            <a:off x="138380" y="854455"/>
            <a:ext cx="11351778" cy="8044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息苦しさのもとは、教師の「こうあるべき」の強さかも</a:t>
            </a:r>
            <a:r>
              <a:rPr lang="en-US" altLang="ja-JP" sz="3600" dirty="0">
                <a:latin typeface="UD デジタル 教科書体 NP-B" panose="02020700000000000000" pitchFamily="18" charset="-128"/>
                <a:ea typeface="UD デジタル 教科書体 NP-B" panose="02020700000000000000" pitchFamily="18" charset="-128"/>
              </a:rPr>
              <a:t>…</a:t>
            </a:r>
            <a:endParaRPr lang="ja-JP" altLang="en-US" sz="36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4400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3"/>
                                        </p:tgtEl>
                                        <p:attrNameLst>
                                          <p:attrName>ppt_w</p:attrName>
                                        </p:attrNameLst>
                                      </p:cBhvr>
                                      <p:tavLst>
                                        <p:tav tm="0">
                                          <p:val>
                                            <p:strVal val="ppt_w"/>
                                          </p:val>
                                        </p:tav>
                                        <p:tav tm="100000">
                                          <p:val>
                                            <p:fltVal val="0"/>
                                          </p:val>
                                        </p:tav>
                                      </p:tavLst>
                                    </p:anim>
                                    <p:anim calcmode="lin" valueType="num">
                                      <p:cBhvr>
                                        <p:cTn id="7" dur="1000"/>
                                        <p:tgtEl>
                                          <p:spTgt spid="13"/>
                                        </p:tgtEl>
                                        <p:attrNameLst>
                                          <p:attrName>ppt_h</p:attrName>
                                        </p:attrNameLst>
                                      </p:cBhvr>
                                      <p:tavLst>
                                        <p:tav tm="0">
                                          <p:val>
                                            <p:strVal val="ppt_h"/>
                                          </p:val>
                                        </p:tav>
                                        <p:tav tm="100000">
                                          <p:val>
                                            <p:fltVal val="0"/>
                                          </p:val>
                                        </p:tav>
                                      </p:tavLst>
                                    </p:anim>
                                    <p:anim calcmode="lin" valueType="num">
                                      <p:cBhvr>
                                        <p:cTn id="8" dur="1000"/>
                                        <p:tgtEl>
                                          <p:spTgt spid="13"/>
                                        </p:tgtEl>
                                        <p:attrNameLst>
                                          <p:attrName>style.rotation</p:attrName>
                                        </p:attrNameLst>
                                      </p:cBhvr>
                                      <p:tavLst>
                                        <p:tav tm="0">
                                          <p:val>
                                            <p:fltVal val="0"/>
                                          </p:val>
                                        </p:tav>
                                        <p:tav tm="100000">
                                          <p:val>
                                            <p:fltVal val="90"/>
                                          </p:val>
                                        </p:tav>
                                      </p:tavLst>
                                    </p:anim>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C4D51C9B-159E-77B9-8C7F-756B6D3C3257}"/>
              </a:ext>
            </a:extLst>
          </p:cNvPr>
          <p:cNvSpPr/>
          <p:nvPr/>
        </p:nvSpPr>
        <p:spPr>
          <a:xfrm>
            <a:off x="-944379" y="634466"/>
            <a:ext cx="12306924" cy="1404195"/>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D047739E-2B04-DAC7-791D-B29B15C16C57}"/>
              </a:ext>
            </a:extLst>
          </p:cNvPr>
          <p:cNvSpPr txBox="1">
            <a:spLocks/>
          </p:cNvSpPr>
          <p:nvPr/>
        </p:nvSpPr>
        <p:spPr>
          <a:xfrm>
            <a:off x="190011" y="431869"/>
            <a:ext cx="11420866" cy="1809388"/>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pPr>
              <a:lnSpc>
                <a:spcPct val="100000"/>
              </a:lnSpc>
              <a:spcAft>
                <a:spcPts val="0"/>
              </a:spcAft>
            </a:pPr>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児童生徒理解を深めるはずの時間が</a:t>
            </a:r>
            <a:endParaRPr lang="en-US" altLang="ja-JP" sz="4000" dirty="0">
              <a:solidFill>
                <a:schemeClr val="tx1"/>
              </a:solidFill>
              <a:latin typeface="UD デジタル 教科書体 NP-B" panose="02020700000000000000" pitchFamily="18" charset="-128"/>
              <a:ea typeface="UD デジタル 教科書体 NP-B" panose="02020700000000000000" pitchFamily="18" charset="-128"/>
            </a:endParaRPr>
          </a:p>
          <a:p>
            <a:pPr>
              <a:lnSpc>
                <a:spcPct val="100000"/>
              </a:lnSpc>
              <a:spcAft>
                <a:spcPts val="0"/>
              </a:spcAft>
            </a:pPr>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　なぜか苦しい</a:t>
            </a:r>
            <a:r>
              <a:rPr lang="en-US" altLang="ja-JP" sz="4000" dirty="0">
                <a:solidFill>
                  <a:schemeClr val="tx1"/>
                </a:solidFill>
                <a:latin typeface="UD デジタル 教科書体 NP-B" panose="02020700000000000000" pitchFamily="18" charset="-128"/>
                <a:ea typeface="UD デジタル 教科書体 NP-B" panose="02020700000000000000" pitchFamily="18" charset="-128"/>
              </a:rPr>
              <a:t>…</a:t>
            </a:r>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ということはありませんか？</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6" name="タイトル 1">
            <a:extLst>
              <a:ext uri="{FF2B5EF4-FFF2-40B4-BE49-F238E27FC236}">
                <a16:creationId xmlns:a16="http://schemas.microsoft.com/office/drawing/2014/main" id="{1E585871-BEE4-3821-EDAD-7E408EE2053C}"/>
              </a:ext>
            </a:extLst>
          </p:cNvPr>
          <p:cNvSpPr txBox="1">
            <a:spLocks/>
          </p:cNvSpPr>
          <p:nvPr/>
        </p:nvSpPr>
        <p:spPr>
          <a:xfrm>
            <a:off x="6096000" y="3213724"/>
            <a:ext cx="5819680" cy="219608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indent="-457200">
              <a:lnSpc>
                <a:spcPct val="110000"/>
              </a:lnSpc>
              <a:buFont typeface="Arial" panose="020B0604020202020204" pitchFamily="34" charset="0"/>
              <a:buChar char="•"/>
            </a:pPr>
            <a:r>
              <a:rPr lang="ja-JP" altLang="en-US" sz="2800" dirty="0">
                <a:latin typeface="UD デジタル 教科書体 NP-R" panose="02020400000000000000" pitchFamily="18" charset="-128"/>
                <a:ea typeface="UD デジタル 教科書体 NP-R" panose="02020400000000000000" pitchFamily="18" charset="-128"/>
              </a:rPr>
              <a:t>子供が話してくれない</a:t>
            </a:r>
            <a:endParaRPr lang="en-US" altLang="ja-JP" sz="2800" dirty="0">
              <a:latin typeface="UD デジタル 教科書体 NP-R" panose="02020400000000000000" pitchFamily="18" charset="-128"/>
              <a:ea typeface="UD デジタル 教科書体 NP-R" panose="02020400000000000000" pitchFamily="18" charset="-128"/>
            </a:endParaRPr>
          </a:p>
          <a:p>
            <a:pPr indent="-457200">
              <a:lnSpc>
                <a:spcPct val="110000"/>
              </a:lnSpc>
              <a:buFont typeface="Arial" panose="020B0604020202020204" pitchFamily="34" charset="0"/>
              <a:buChar char="•"/>
            </a:pPr>
            <a:r>
              <a:rPr lang="ja-JP" altLang="en-US" sz="2800" dirty="0">
                <a:latin typeface="UD デジタル 教科書体 NP-R" panose="02020400000000000000" pitchFamily="18" charset="-128"/>
                <a:ea typeface="UD デジタル 教科書体 NP-R" panose="02020400000000000000" pitchFamily="18" charset="-128"/>
              </a:rPr>
              <a:t>静かな時間だけが過ぎて焦る</a:t>
            </a:r>
            <a:endParaRPr lang="en-US" altLang="ja-JP" sz="2800" dirty="0">
              <a:latin typeface="UD デジタル 教科書体 NP-R" panose="02020400000000000000" pitchFamily="18" charset="-128"/>
              <a:ea typeface="UD デジタル 教科書体 NP-R" panose="02020400000000000000" pitchFamily="18" charset="-128"/>
            </a:endParaRPr>
          </a:p>
          <a:p>
            <a:pPr indent="-457200">
              <a:lnSpc>
                <a:spcPct val="110000"/>
              </a:lnSpc>
              <a:buFont typeface="Arial" panose="020B0604020202020204" pitchFamily="34" charset="0"/>
              <a:buChar char="•"/>
            </a:pPr>
            <a:r>
              <a:rPr lang="ja-JP" altLang="en-US" sz="2800" dirty="0">
                <a:latin typeface="UD デジタル 教科書体 NP-R" panose="02020400000000000000" pitchFamily="18" charset="-128"/>
                <a:ea typeface="UD デジタル 教科書体 NP-R" panose="02020400000000000000" pitchFamily="18" charset="-128"/>
              </a:rPr>
              <a:t>質問ぜめにしてしまう</a:t>
            </a:r>
            <a:endParaRPr lang="en-US" altLang="ja-JP" sz="2800" dirty="0">
              <a:latin typeface="UD デジタル 教科書体 NP-R" panose="02020400000000000000" pitchFamily="18" charset="-128"/>
              <a:ea typeface="UD デジタル 教科書体 NP-R" panose="02020400000000000000" pitchFamily="18" charset="-128"/>
            </a:endParaRPr>
          </a:p>
          <a:p>
            <a:pPr indent="-457200">
              <a:lnSpc>
                <a:spcPct val="110000"/>
              </a:lnSpc>
              <a:buFont typeface="Arial" panose="020B0604020202020204" pitchFamily="34" charset="0"/>
              <a:buChar char="•"/>
            </a:pPr>
            <a:r>
              <a:rPr lang="ja-JP" altLang="en-US" sz="2800" dirty="0">
                <a:latin typeface="UD デジタル 教科書体 NP-R" panose="02020400000000000000" pitchFamily="18" charset="-128"/>
                <a:ea typeface="UD デジタル 教科書体 NP-R" panose="02020400000000000000" pitchFamily="18" charset="-128"/>
              </a:rPr>
              <a:t>はい・いいえしか返ってこない</a:t>
            </a:r>
          </a:p>
        </p:txBody>
      </p:sp>
      <p:pic>
        <p:nvPicPr>
          <p:cNvPr id="8" name="図 7" descr="若い, 座る, 少年, 学校 が含まれている画像&#10;&#10;AI 生成コンテンツは誤りを含む可能性があります。">
            <a:extLst>
              <a:ext uri="{FF2B5EF4-FFF2-40B4-BE49-F238E27FC236}">
                <a16:creationId xmlns:a16="http://schemas.microsoft.com/office/drawing/2014/main" id="{ABAE6758-3FD0-5C7C-DFB4-6383A192E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79" y="2186154"/>
            <a:ext cx="4999926" cy="4671846"/>
          </a:xfrm>
          <a:prstGeom prst="rect">
            <a:avLst/>
          </a:prstGeom>
        </p:spPr>
      </p:pic>
    </p:spTree>
    <p:extLst>
      <p:ext uri="{BB962C8B-B14F-4D97-AF65-F5344CB8AC3E}">
        <p14:creationId xmlns:p14="http://schemas.microsoft.com/office/powerpoint/2010/main" val="2024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5C4A-3C78-B9B6-EC2E-3EC114D0F0F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DACC788-32D4-AA34-B8AC-786E4659B2C1}"/>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④ 関わりチェックシート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P9,10</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9" name="タイトル 1">
            <a:extLst>
              <a:ext uri="{FF2B5EF4-FFF2-40B4-BE49-F238E27FC236}">
                <a16:creationId xmlns:a16="http://schemas.microsoft.com/office/drawing/2014/main" id="{EB7833CA-0BE0-1783-D532-BEA408A8D21C}"/>
              </a:ext>
            </a:extLst>
          </p:cNvPr>
          <p:cNvSpPr txBox="1">
            <a:spLocks/>
          </p:cNvSpPr>
          <p:nvPr/>
        </p:nvSpPr>
        <p:spPr>
          <a:xfrm>
            <a:off x="138380" y="854455"/>
            <a:ext cx="11647220"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これから話を聞く〇〇さん。普段の関わりはどう影響？</a:t>
            </a:r>
          </a:p>
        </p:txBody>
      </p:sp>
      <p:pic>
        <p:nvPicPr>
          <p:cNvPr id="3" name="図 2" descr="テキスト&#10;&#10;AI 生成コンテンツは誤りを含む可能性があります。">
            <a:extLst>
              <a:ext uri="{FF2B5EF4-FFF2-40B4-BE49-F238E27FC236}">
                <a16:creationId xmlns:a16="http://schemas.microsoft.com/office/drawing/2014/main" id="{AB16D0C2-F2FA-D129-9236-365FE7748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25" y="1516506"/>
            <a:ext cx="11839550" cy="5176902"/>
          </a:xfrm>
          <a:prstGeom prst="rect">
            <a:avLst/>
          </a:prstGeom>
        </p:spPr>
      </p:pic>
    </p:spTree>
    <p:extLst>
      <p:ext uri="{BB962C8B-B14F-4D97-AF65-F5344CB8AC3E}">
        <p14:creationId xmlns:p14="http://schemas.microsoft.com/office/powerpoint/2010/main" val="3805800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F1E27-9A24-6719-9E00-1DBC190DF2B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9F29E15-225F-CD07-5E64-524FA421ABFE}"/>
              </a:ext>
            </a:extLst>
          </p:cNvPr>
          <p:cNvSpPr>
            <a:spLocks noGrp="1"/>
          </p:cNvSpPr>
          <p:nvPr>
            <p:ph type="title"/>
          </p:nvPr>
        </p:nvSpPr>
        <p:spPr>
          <a:xfrm>
            <a:off x="1004998" y="6406852"/>
            <a:ext cx="10943024" cy="556951"/>
          </a:xfrm>
        </p:spPr>
        <p:txBody>
          <a:bodyPr>
            <a:norm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「うめラいス」出典　</a:t>
            </a:r>
            <a:r>
              <a:rPr kumimoji="1" lang="en-US" altLang="ja-JP" sz="1200" b="1" dirty="0">
                <a:latin typeface="UD デジタル 教科書体 NP-R" panose="02020400000000000000" pitchFamily="18" charset="-128"/>
                <a:ea typeface="UD デジタル 教科書体 NP-R" panose="02020400000000000000" pitchFamily="18" charset="-128"/>
              </a:rPr>
              <a:t>NHK for School 『</a:t>
            </a:r>
            <a:r>
              <a:rPr kumimoji="1" lang="ja-JP" altLang="en-US" sz="1200" b="1" dirty="0">
                <a:latin typeface="UD デジタル 教科書体 NP-R" panose="02020400000000000000" pitchFamily="18" charset="-128"/>
                <a:ea typeface="UD デジタル 教科書体 NP-R" panose="02020400000000000000" pitchFamily="18" charset="-128"/>
              </a:rPr>
              <a:t>お伝と伝じろう「しっかり聞く」</a:t>
            </a:r>
            <a:r>
              <a:rPr kumimoji="1" lang="en-US" altLang="ja-JP" sz="1200" b="1" dirty="0">
                <a:latin typeface="UD デジタル 教科書体 NP-R" panose="02020400000000000000" pitchFamily="18" charset="-128"/>
                <a:ea typeface="UD デジタル 教科書体 NP-R" panose="02020400000000000000" pitchFamily="18" charset="-128"/>
              </a:rPr>
              <a:t>』&lt;https://edu.web.nhk/school/kokugo/otsuta/kyouzai/003803.pdf&gt;</a:t>
            </a:r>
            <a:br>
              <a:rPr kumimoji="1" lang="en-US" altLang="ja-JP" sz="1200" dirty="0"/>
            </a:br>
            <a:endParaRPr kumimoji="1" lang="ja-JP" altLang="en-US" sz="1200" dirty="0"/>
          </a:p>
        </p:txBody>
      </p:sp>
      <p:sp>
        <p:nvSpPr>
          <p:cNvPr id="4" name="正方形/長方形 3">
            <a:extLst>
              <a:ext uri="{FF2B5EF4-FFF2-40B4-BE49-F238E27FC236}">
                <a16:creationId xmlns:a16="http://schemas.microsoft.com/office/drawing/2014/main" id="{12886B84-6ED7-D7F8-36F6-85839F4AA996}"/>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⑤ 「聴き方練習」うめラいスシート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P13,14</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31" name="タイトル 1">
            <a:extLst>
              <a:ext uri="{FF2B5EF4-FFF2-40B4-BE49-F238E27FC236}">
                <a16:creationId xmlns:a16="http://schemas.microsoft.com/office/drawing/2014/main" id="{52CBC9DF-8FBE-E58E-AD59-E7637B59B924}"/>
              </a:ext>
            </a:extLst>
          </p:cNvPr>
          <p:cNvSpPr txBox="1">
            <a:spLocks/>
          </p:cNvSpPr>
          <p:nvPr/>
        </p:nvSpPr>
        <p:spPr>
          <a:xfrm>
            <a:off x="138380" y="854455"/>
            <a:ext cx="11200179"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非言語のコミュニケーションを意識していますか？</a:t>
            </a:r>
          </a:p>
        </p:txBody>
      </p:sp>
      <p:pic>
        <p:nvPicPr>
          <p:cNvPr id="6" name="図 5" descr="部屋, 挿絵 が含まれている画像&#10;&#10;AI 生成コンテンツは誤りを含む可能性があります。">
            <a:extLst>
              <a:ext uri="{FF2B5EF4-FFF2-40B4-BE49-F238E27FC236}">
                <a16:creationId xmlns:a16="http://schemas.microsoft.com/office/drawing/2014/main" id="{561AF4E4-6E8C-80B0-1E21-A500A30AB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78" y="1947673"/>
            <a:ext cx="11608655" cy="4651204"/>
          </a:xfrm>
          <a:prstGeom prst="rect">
            <a:avLst/>
          </a:prstGeom>
        </p:spPr>
      </p:pic>
    </p:spTree>
    <p:extLst>
      <p:ext uri="{BB962C8B-B14F-4D97-AF65-F5344CB8AC3E}">
        <p14:creationId xmlns:p14="http://schemas.microsoft.com/office/powerpoint/2010/main" val="2478694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0B7DA-EE1C-3371-414E-C0B0C5EAC88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正方形/長方形 3">
            <a:extLst>
              <a:ext uri="{FF2B5EF4-FFF2-40B4-BE49-F238E27FC236}">
                <a16:creationId xmlns:a16="http://schemas.microsoft.com/office/drawing/2014/main" id="{B6B8BC68-C2B3-8B25-11E4-47670B59EF50}"/>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⑥誰の問題？「きき方」シート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P15,16</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2" name="コンテンツ プレースホルダー 2">
            <a:extLst>
              <a:ext uri="{FF2B5EF4-FFF2-40B4-BE49-F238E27FC236}">
                <a16:creationId xmlns:a16="http://schemas.microsoft.com/office/drawing/2014/main" id="{AC869C6A-5220-136F-EBE2-A99CDF56359E}"/>
              </a:ext>
            </a:extLst>
          </p:cNvPr>
          <p:cNvSpPr txBox="1">
            <a:spLocks/>
          </p:cNvSpPr>
          <p:nvPr/>
        </p:nvSpPr>
        <p:spPr>
          <a:xfrm>
            <a:off x="6109486" y="3369020"/>
            <a:ext cx="5692725" cy="1373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3600" b="1" dirty="0">
                <a:latin typeface="UD デジタル 教科書体 NP-B" panose="02020700000000000000" pitchFamily="18" charset="-128"/>
                <a:ea typeface="UD デジタル 教科書体 NP-B" panose="02020700000000000000" pitchFamily="18" charset="-128"/>
              </a:rPr>
              <a:t>せっかく話したのに。</a:t>
            </a:r>
            <a:endParaRPr lang="en-US" altLang="ja-JP" sz="3600" b="1" dirty="0">
              <a:latin typeface="UD デジタル 教科書体 NP-B" panose="02020700000000000000" pitchFamily="18" charset="-128"/>
              <a:ea typeface="UD デジタル 教科書体 NP-B" panose="02020700000000000000" pitchFamily="18" charset="-128"/>
            </a:endParaRPr>
          </a:p>
          <a:p>
            <a:pPr marL="0" indent="0">
              <a:lnSpc>
                <a:spcPct val="100000"/>
              </a:lnSpc>
              <a:spcBef>
                <a:spcPts val="0"/>
              </a:spcBef>
              <a:buNone/>
            </a:pPr>
            <a:r>
              <a:rPr lang="ja-JP" altLang="en-US" sz="3600" b="1" dirty="0">
                <a:latin typeface="UD デジタル 教科書体 NP-B" panose="02020700000000000000" pitchFamily="18" charset="-128"/>
                <a:ea typeface="UD デジタル 教科書体 NP-B" panose="02020700000000000000" pitchFamily="18" charset="-128"/>
              </a:rPr>
              <a:t>もうぜったい相談しない！</a:t>
            </a:r>
            <a:endParaRPr lang="en-US" altLang="ja-JP" sz="3600" dirty="0">
              <a:latin typeface="UD デジタル 教科書体 NP-B" panose="02020700000000000000" pitchFamily="18" charset="-128"/>
              <a:ea typeface="UD デジタル 教科書体 NP-B" panose="02020700000000000000" pitchFamily="18" charset="-128"/>
            </a:endParaRPr>
          </a:p>
        </p:txBody>
      </p:sp>
      <p:sp>
        <p:nvSpPr>
          <p:cNvPr id="6" name="タイトル 1">
            <a:extLst>
              <a:ext uri="{FF2B5EF4-FFF2-40B4-BE49-F238E27FC236}">
                <a16:creationId xmlns:a16="http://schemas.microsoft.com/office/drawing/2014/main" id="{32918521-0FC8-9217-61E3-0AAB4A764632}"/>
              </a:ext>
            </a:extLst>
          </p:cNvPr>
          <p:cNvSpPr txBox="1">
            <a:spLocks/>
          </p:cNvSpPr>
          <p:nvPr/>
        </p:nvSpPr>
        <p:spPr>
          <a:xfrm>
            <a:off x="138380" y="854455"/>
            <a:ext cx="11200179"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「聞いてもらえた」　子供の話の、なにを聴く？</a:t>
            </a:r>
          </a:p>
        </p:txBody>
      </p:sp>
      <p:pic>
        <p:nvPicPr>
          <p:cNvPr id="9" name="図 8" descr="クマ, 座る, テディ, テーブル が含まれている画像&#10;&#10;AI 生成コンテンツは誤りを含む可能性があります。">
            <a:extLst>
              <a:ext uri="{FF2B5EF4-FFF2-40B4-BE49-F238E27FC236}">
                <a16:creationId xmlns:a16="http://schemas.microsoft.com/office/drawing/2014/main" id="{0FAB354A-3073-D694-D674-5E0B4FC2A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5575" y="2743200"/>
            <a:ext cx="3795480" cy="3679461"/>
          </a:xfrm>
          <a:prstGeom prst="rect">
            <a:avLst/>
          </a:prstGeom>
        </p:spPr>
      </p:pic>
    </p:spTree>
    <p:extLst>
      <p:ext uri="{BB962C8B-B14F-4D97-AF65-F5344CB8AC3E}">
        <p14:creationId xmlns:p14="http://schemas.microsoft.com/office/powerpoint/2010/main" val="321188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4932-94C2-5A61-18E2-711BB998FF5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1D594D8-FBA2-E7BB-2EC8-82771900E95A}"/>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⑦「指じゃん」会話きっかけシート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P17,18</a:t>
            </a:r>
            <a:r>
              <a:rPr lang="ja-JP" altLang="en-US" sz="2400" dirty="0">
                <a:latin typeface="UD デジタル 教科書体 NP-B" panose="02020700000000000000" pitchFamily="18" charset="-128"/>
                <a:ea typeface="UD デジタル 教科書体 NP-B" panose="02020700000000000000" pitchFamily="18" charset="-128"/>
              </a:rPr>
              <a:t>）</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09EE70E4-4721-6D84-1C8D-A99A7C03E902}"/>
              </a:ext>
            </a:extLst>
          </p:cNvPr>
          <p:cNvSpPr txBox="1">
            <a:spLocks/>
          </p:cNvSpPr>
          <p:nvPr/>
        </p:nvSpPr>
        <p:spPr>
          <a:xfrm>
            <a:off x="138380" y="854455"/>
            <a:ext cx="11200179"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会話のきっかけはどう作ればいい？</a:t>
            </a:r>
          </a:p>
        </p:txBody>
      </p:sp>
      <p:sp>
        <p:nvSpPr>
          <p:cNvPr id="14" name="楕円 13">
            <a:extLst>
              <a:ext uri="{FF2B5EF4-FFF2-40B4-BE49-F238E27FC236}">
                <a16:creationId xmlns:a16="http://schemas.microsoft.com/office/drawing/2014/main" id="{7B310E92-06EB-A25C-5B96-7F25CD4056BC}"/>
              </a:ext>
            </a:extLst>
          </p:cNvPr>
          <p:cNvSpPr/>
          <p:nvPr/>
        </p:nvSpPr>
        <p:spPr>
          <a:xfrm>
            <a:off x="5892800" y="2560629"/>
            <a:ext cx="2859314" cy="11637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1496C58C-020C-C714-FCD0-262E790D6BDF}"/>
              </a:ext>
            </a:extLst>
          </p:cNvPr>
          <p:cNvSpPr/>
          <p:nvPr/>
        </p:nvSpPr>
        <p:spPr>
          <a:xfrm rot="21422852">
            <a:off x="5253560" y="4174257"/>
            <a:ext cx="2733600" cy="123286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ダイアグラム&#10;&#10;AI 生成コンテンツは誤りを含む可能性があります。">
            <a:extLst>
              <a:ext uri="{FF2B5EF4-FFF2-40B4-BE49-F238E27FC236}">
                <a16:creationId xmlns:a16="http://schemas.microsoft.com/office/drawing/2014/main" id="{56BDC197-9872-BE36-C466-14E954FBDF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987" y="1881051"/>
            <a:ext cx="11200179" cy="5842867"/>
          </a:xfrm>
          <a:prstGeom prst="rect">
            <a:avLst/>
          </a:prstGeom>
        </p:spPr>
      </p:pic>
    </p:spTree>
    <p:extLst>
      <p:ext uri="{BB962C8B-B14F-4D97-AF65-F5344CB8AC3E}">
        <p14:creationId xmlns:p14="http://schemas.microsoft.com/office/powerpoint/2010/main" val="1326435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9B85B-B0C2-0C4D-C079-695816D79D2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6E00B0-A553-C93B-7E36-9C93A1FA715D}"/>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⑧ 対話・ゆびさしシート　</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P</a:t>
            </a:r>
            <a:r>
              <a:rPr lang="ja-JP" altLang="en-US" sz="2400" dirty="0">
                <a:latin typeface="UD デジタル 教科書体 NP-B" panose="02020700000000000000" pitchFamily="18" charset="-128"/>
                <a:ea typeface="UD デジタル 教科書体 NP-B" panose="02020700000000000000" pitchFamily="18" charset="-128"/>
              </a:rPr>
              <a:t>１９，２０）</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6" name="タイトル 1">
            <a:extLst>
              <a:ext uri="{FF2B5EF4-FFF2-40B4-BE49-F238E27FC236}">
                <a16:creationId xmlns:a16="http://schemas.microsoft.com/office/drawing/2014/main" id="{D3FDBDDC-C52E-BCD1-D01D-64A47C366DD2}"/>
              </a:ext>
            </a:extLst>
          </p:cNvPr>
          <p:cNvSpPr txBox="1">
            <a:spLocks/>
          </p:cNvSpPr>
          <p:nvPr/>
        </p:nvSpPr>
        <p:spPr>
          <a:xfrm>
            <a:off x="153621" y="886265"/>
            <a:ext cx="11200179"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コミュニケーションが苦手な子、いませんか？</a:t>
            </a:r>
          </a:p>
        </p:txBody>
      </p:sp>
      <p:pic>
        <p:nvPicPr>
          <p:cNvPr id="3" name="図 2" descr="テキスト&#10;&#10;AI 生成コンテンツは誤りを含む可能性があります。">
            <a:extLst>
              <a:ext uri="{FF2B5EF4-FFF2-40B4-BE49-F238E27FC236}">
                <a16:creationId xmlns:a16="http://schemas.microsoft.com/office/drawing/2014/main" id="{EACE2844-7BA4-0354-8547-3B4008A0B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900" y="1895915"/>
            <a:ext cx="11502200" cy="5207255"/>
          </a:xfrm>
          <a:prstGeom prst="rect">
            <a:avLst/>
          </a:prstGeom>
        </p:spPr>
      </p:pic>
    </p:spTree>
    <p:extLst>
      <p:ext uri="{BB962C8B-B14F-4D97-AF65-F5344CB8AC3E}">
        <p14:creationId xmlns:p14="http://schemas.microsoft.com/office/powerpoint/2010/main" val="3920018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8D0E8-EC05-7F59-8189-25FBC39C503F}"/>
            </a:ext>
          </a:extLst>
        </p:cNvPr>
        <p:cNvGrpSpPr/>
        <p:nvPr/>
      </p:nvGrpSpPr>
      <p:grpSpPr>
        <a:xfrm>
          <a:off x="0" y="0"/>
          <a:ext cx="0" cy="0"/>
          <a:chOff x="0" y="0"/>
          <a:chExt cx="0" cy="0"/>
        </a:xfrm>
      </p:grpSpPr>
      <p:pic>
        <p:nvPicPr>
          <p:cNvPr id="7" name="コンテンツ プレースホルダー 6" descr="テキスト&#10;&#10;AI 生成コンテンツは誤りを含む可能性があります。">
            <a:extLst>
              <a:ext uri="{FF2B5EF4-FFF2-40B4-BE49-F238E27FC236}">
                <a16:creationId xmlns:a16="http://schemas.microsoft.com/office/drawing/2014/main" id="{B1572D55-BBB7-E987-1AEA-2DB67DE61BF7}"/>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42714" y="1569592"/>
            <a:ext cx="10349209" cy="5955919"/>
          </a:xfrm>
          <a:prstGeom prst="rect">
            <a:avLst/>
          </a:prstGeom>
        </p:spPr>
      </p:pic>
      <p:sp>
        <p:nvSpPr>
          <p:cNvPr id="4" name="正方形/長方形 3">
            <a:extLst>
              <a:ext uri="{FF2B5EF4-FFF2-40B4-BE49-F238E27FC236}">
                <a16:creationId xmlns:a16="http://schemas.microsoft.com/office/drawing/2014/main" id="{37D63C84-04FB-4FE5-FC43-C894355C7195}"/>
              </a:ext>
            </a:extLst>
          </p:cNvPr>
          <p:cNvSpPr/>
          <p:nvPr/>
        </p:nvSpPr>
        <p:spPr>
          <a:xfrm>
            <a:off x="0" y="0"/>
            <a:ext cx="12192000" cy="6810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3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⑨ 話をつなげるシート</a:t>
            </a:r>
            <a:r>
              <a:rPr lang="en-US" altLang="ja-JP" sz="3200" dirty="0">
                <a:latin typeface="UD デジタル 教科書体 NP-B" panose="02020700000000000000" pitchFamily="18" charset="-128"/>
                <a:ea typeface="UD デジタル 教科書体 NP-B" panose="02020700000000000000" pitchFamily="18" charset="-128"/>
              </a:rPr>
              <a:t>/</a:t>
            </a:r>
            <a:r>
              <a:rPr lang="ja-JP" altLang="en-US" sz="3200" dirty="0">
                <a:latin typeface="UD デジタル 教科書体 NP-B" panose="02020700000000000000" pitchFamily="18" charset="-128"/>
                <a:ea typeface="UD デジタル 教科書体 NP-B" panose="02020700000000000000" pitchFamily="18" charset="-128"/>
              </a:rPr>
              <a:t>　⑩ 「手持ち」もできる安心シート</a:t>
            </a:r>
            <a:endParaRPr lang="en-US" altLang="ja-JP" sz="3300"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C001FB2F-B812-48A5-7A09-30272EAC1A03}"/>
              </a:ext>
            </a:extLst>
          </p:cNvPr>
          <p:cNvSpPr txBox="1">
            <a:spLocks/>
          </p:cNvSpPr>
          <p:nvPr/>
        </p:nvSpPr>
        <p:spPr>
          <a:xfrm>
            <a:off x="138380" y="854455"/>
            <a:ext cx="11200179" cy="80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定期相談の時間の充実のための資料</a:t>
            </a:r>
          </a:p>
        </p:txBody>
      </p:sp>
    </p:spTree>
    <p:extLst>
      <p:ext uri="{BB962C8B-B14F-4D97-AF65-F5344CB8AC3E}">
        <p14:creationId xmlns:p14="http://schemas.microsoft.com/office/powerpoint/2010/main" val="410096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3D98342E-D15F-B793-25E1-B1182319033A}"/>
              </a:ext>
            </a:extLst>
          </p:cNvPr>
          <p:cNvSpPr txBox="1">
            <a:spLocks/>
          </p:cNvSpPr>
          <p:nvPr/>
        </p:nvSpPr>
        <p:spPr>
          <a:xfrm>
            <a:off x="0" y="1560310"/>
            <a:ext cx="12192000" cy="1689327"/>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latin typeface="UD デジタル 教科書体 NP-B" panose="02020700000000000000" pitchFamily="18" charset="-128"/>
                <a:ea typeface="UD デジタル 教科書体 NP-B" panose="02020700000000000000" pitchFamily="18" charset="-128"/>
              </a:rPr>
              <a:t>定期相談サポートシート集は</a:t>
            </a:r>
            <a:endParaRPr lang="en-US" altLang="ja-JP" b="1" dirty="0">
              <a:latin typeface="UD デジタル 教科書体 NP-B" panose="02020700000000000000" pitchFamily="18" charset="-128"/>
              <a:ea typeface="UD デジタル 教科書体 NP-B" panose="02020700000000000000" pitchFamily="18" charset="-128"/>
            </a:endParaRPr>
          </a:p>
          <a:p>
            <a:pPr algn="ctr"/>
            <a:r>
              <a:rPr lang="ja-JP" altLang="en-US" b="1" dirty="0">
                <a:latin typeface="UD デジタル 教科書体 NP-B" panose="02020700000000000000" pitchFamily="18" charset="-128"/>
                <a:ea typeface="UD デジタル 教科書体 NP-B" panose="02020700000000000000" pitchFamily="18" charset="-128"/>
              </a:rPr>
              <a:t>データでも活用できます</a:t>
            </a:r>
            <a:endParaRPr lang="en-US" altLang="ja-JP" b="1" dirty="0">
              <a:latin typeface="UD デジタル 教科書体 NP-B" panose="02020700000000000000" pitchFamily="18" charset="-128"/>
              <a:ea typeface="UD デジタル 教科書体 NP-B" panose="02020700000000000000" pitchFamily="18" charset="-128"/>
            </a:endParaRPr>
          </a:p>
        </p:txBody>
      </p:sp>
      <p:sp>
        <p:nvSpPr>
          <p:cNvPr id="5" name="タイトル 1">
            <a:extLst>
              <a:ext uri="{FF2B5EF4-FFF2-40B4-BE49-F238E27FC236}">
                <a16:creationId xmlns:a16="http://schemas.microsoft.com/office/drawing/2014/main" id="{8787121E-AFF8-54C4-8425-B521B94D9399}"/>
              </a:ext>
            </a:extLst>
          </p:cNvPr>
          <p:cNvSpPr txBox="1">
            <a:spLocks/>
          </p:cNvSpPr>
          <p:nvPr/>
        </p:nvSpPr>
        <p:spPr>
          <a:xfrm>
            <a:off x="1173604" y="4622575"/>
            <a:ext cx="10009057" cy="1689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342900" indent="-342900">
              <a:buFont typeface="Arial" panose="020B0604020202020204" pitchFamily="34" charset="0"/>
              <a:buChar char="•"/>
            </a:pPr>
            <a:r>
              <a:rPr lang="ja-JP" altLang="en-US" sz="2400" dirty="0">
                <a:latin typeface="UD デジタル 教科書体 NP-B" panose="02020700000000000000" pitchFamily="18" charset="-128"/>
                <a:ea typeface="UD デジタル 教科書体 NP-B" panose="02020700000000000000" pitchFamily="18" charset="-128"/>
              </a:rPr>
              <a:t>データ版を校内共有フォルダに保存して、各先生方のデスクトップにショートカットを作成すると便利です。</a:t>
            </a:r>
            <a:endParaRPr lang="en-US" altLang="ja-JP" sz="2400" dirty="0">
              <a:latin typeface="UD デジタル 教科書体 NP-B" panose="02020700000000000000" pitchFamily="18" charset="-128"/>
              <a:ea typeface="UD デジタル 教科書体 NP-B" panose="02020700000000000000" pitchFamily="18" charset="-128"/>
            </a:endParaRPr>
          </a:p>
          <a:p>
            <a:endParaRPr lang="en-US" altLang="ja-JP" sz="1200" dirty="0">
              <a:latin typeface="UD デジタル 教科書体 NP-B" panose="02020700000000000000" pitchFamily="18" charset="-128"/>
              <a:ea typeface="UD デジタル 教科書体 NP-B" panose="02020700000000000000" pitchFamily="18" charset="-128"/>
            </a:endParaRPr>
          </a:p>
          <a:p>
            <a:pPr marL="342900" indent="-342900">
              <a:buFont typeface="Arial" panose="020B0604020202020204" pitchFamily="34" charset="0"/>
              <a:buChar char="•"/>
            </a:pPr>
            <a:r>
              <a:rPr lang="ja-JP" altLang="en-US" sz="2400" dirty="0">
                <a:latin typeface="UD デジタル 教科書体 NP-B" panose="02020700000000000000" pitchFamily="18" charset="-128"/>
                <a:ea typeface="UD デジタル 教科書体 NP-B" panose="02020700000000000000" pitchFamily="18" charset="-128"/>
              </a:rPr>
              <a:t>データ版は各校に配布の</a:t>
            </a:r>
            <a:r>
              <a:rPr lang="en-US" altLang="ja-JP" sz="2400" dirty="0">
                <a:latin typeface="UD デジタル 教科書体 NP-B" panose="02020700000000000000" pitchFamily="18" charset="-128"/>
                <a:ea typeface="UD デジタル 教科書体 NP-B" panose="02020700000000000000" pitchFamily="18" charset="-128"/>
              </a:rPr>
              <a:t>DVD</a:t>
            </a:r>
            <a:r>
              <a:rPr lang="ja-JP" altLang="en-US" sz="2400" dirty="0">
                <a:latin typeface="UD デジタル 教科書体 NP-B" panose="02020700000000000000" pitchFamily="18" charset="-128"/>
                <a:ea typeface="UD デジタル 教科書体 NP-B" panose="02020700000000000000" pitchFamily="18" charset="-128"/>
              </a:rPr>
              <a:t>から、または富山県総合教育センター</a:t>
            </a:r>
            <a:r>
              <a:rPr lang="en-US" altLang="ja-JP" sz="2400" dirty="0">
                <a:latin typeface="UD デジタル 教科書体 NP-B" panose="02020700000000000000" pitchFamily="18" charset="-128"/>
                <a:ea typeface="UD デジタル 教科書体 NP-B" panose="02020700000000000000" pitchFamily="18" charset="-128"/>
              </a:rPr>
              <a:t>HP</a:t>
            </a:r>
            <a:r>
              <a:rPr lang="ja-JP" altLang="en-US" sz="2400" dirty="0">
                <a:latin typeface="UD デジタル 教科書体 NP-B" panose="02020700000000000000" pitchFamily="18" charset="-128"/>
                <a:ea typeface="UD デジタル 教科書体 NP-B" panose="02020700000000000000" pitchFamily="18" charset="-128"/>
              </a:rPr>
              <a:t>「教師のための教育相談資料」から入手できます。</a:t>
            </a:r>
          </a:p>
        </p:txBody>
      </p:sp>
    </p:spTree>
    <p:extLst>
      <p:ext uri="{BB962C8B-B14F-4D97-AF65-F5344CB8AC3E}">
        <p14:creationId xmlns:p14="http://schemas.microsoft.com/office/powerpoint/2010/main" val="473594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コンテンツ プレースホルダー 14">
            <a:extLst>
              <a:ext uri="{FF2B5EF4-FFF2-40B4-BE49-F238E27FC236}">
                <a16:creationId xmlns:a16="http://schemas.microsoft.com/office/drawing/2014/main" id="{7A0B65F7-E039-0615-3A81-6CE3A4E8F790}"/>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05008" y="746838"/>
            <a:ext cx="11125724" cy="6034105"/>
          </a:xfrm>
          <a:prstGeom prst="rect">
            <a:avLst/>
          </a:prstGeom>
        </p:spPr>
      </p:pic>
      <p:sp>
        <p:nvSpPr>
          <p:cNvPr id="4" name="正方形/長方形 3">
            <a:extLst>
              <a:ext uri="{FF2B5EF4-FFF2-40B4-BE49-F238E27FC236}">
                <a16:creationId xmlns:a16="http://schemas.microsoft.com/office/drawing/2014/main" id="{E6ADAD0A-3E79-836A-F3C5-5AC5D48EC8B1}"/>
              </a:ext>
            </a:extLst>
          </p:cNvPr>
          <p:cNvSpPr/>
          <p:nvPr/>
        </p:nvSpPr>
        <p:spPr>
          <a:xfrm>
            <a:off x="0" y="0"/>
            <a:ext cx="12192000" cy="6438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UD デジタル 教科書体 NP-B" panose="02020700000000000000" pitchFamily="18" charset="-128"/>
                <a:ea typeface="UD デジタル 教科書体 NP-B" panose="02020700000000000000" pitchFamily="18" charset="-128"/>
              </a:rPr>
              <a:t>サポートシート集はデータでも利用できます</a:t>
            </a:r>
          </a:p>
        </p:txBody>
      </p:sp>
      <p:sp>
        <p:nvSpPr>
          <p:cNvPr id="13" name="正方形/長方形 12">
            <a:extLst>
              <a:ext uri="{FF2B5EF4-FFF2-40B4-BE49-F238E27FC236}">
                <a16:creationId xmlns:a16="http://schemas.microsoft.com/office/drawing/2014/main" id="{ADFECA82-7136-3E47-3B23-71B1C8ACC8E8}"/>
              </a:ext>
            </a:extLst>
          </p:cNvPr>
          <p:cNvSpPr/>
          <p:nvPr/>
        </p:nvSpPr>
        <p:spPr>
          <a:xfrm>
            <a:off x="2506894" y="1068512"/>
            <a:ext cx="5887093" cy="1674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60351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6C406F0-1862-C5C0-58EF-92FB8FFB758D}"/>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98455CB8-81BC-B9B9-4D22-4DEE4A7F4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26" y="1690688"/>
            <a:ext cx="11368578" cy="4824254"/>
          </a:xfrm>
          <a:prstGeom prst="rect">
            <a:avLst/>
          </a:prstGeom>
          <a:ln>
            <a:solidFill>
              <a:schemeClr val="tx1">
                <a:lumMod val="75000"/>
                <a:lumOff val="25000"/>
              </a:schemeClr>
            </a:solidFill>
          </a:ln>
        </p:spPr>
      </p:pic>
      <p:sp>
        <p:nvSpPr>
          <p:cNvPr id="4" name="正方形/長方形 3">
            <a:extLst>
              <a:ext uri="{FF2B5EF4-FFF2-40B4-BE49-F238E27FC236}">
                <a16:creationId xmlns:a16="http://schemas.microsoft.com/office/drawing/2014/main" id="{3669A25C-AC2E-F98B-B392-2BF46A91D4C0}"/>
              </a:ext>
            </a:extLst>
          </p:cNvPr>
          <p:cNvSpPr/>
          <p:nvPr/>
        </p:nvSpPr>
        <p:spPr>
          <a:xfrm>
            <a:off x="0" y="0"/>
            <a:ext cx="12192000" cy="6438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UD デジタル 教科書体 NP-B" panose="02020700000000000000" pitchFamily="18" charset="-128"/>
                <a:ea typeface="UD デジタル 教科書体 NP-B" panose="02020700000000000000" pitchFamily="18" charset="-128"/>
              </a:rPr>
              <a:t>サポートシート集はデータでも利用できます</a:t>
            </a:r>
          </a:p>
        </p:txBody>
      </p:sp>
      <p:sp>
        <p:nvSpPr>
          <p:cNvPr id="5" name="タイトル 1">
            <a:extLst>
              <a:ext uri="{FF2B5EF4-FFF2-40B4-BE49-F238E27FC236}">
                <a16:creationId xmlns:a16="http://schemas.microsoft.com/office/drawing/2014/main" id="{CA5B575E-0066-435A-F20C-B93920BCFFA7}"/>
              </a:ext>
            </a:extLst>
          </p:cNvPr>
          <p:cNvSpPr txBox="1">
            <a:spLocks/>
          </p:cNvSpPr>
          <p:nvPr/>
        </p:nvSpPr>
        <p:spPr>
          <a:xfrm>
            <a:off x="138379" y="854455"/>
            <a:ext cx="11889497" cy="8044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a:t>
            </a:r>
            <a:r>
              <a:rPr lang="en-US" altLang="ja-JP" sz="3600" dirty="0">
                <a:latin typeface="UD デジタル 教科書体 NP-B" panose="02020700000000000000" pitchFamily="18" charset="-128"/>
                <a:ea typeface="UD デジタル 教科書体 NP-B" panose="02020700000000000000" pitchFamily="18" charset="-128"/>
              </a:rPr>
              <a:t>TOP</a:t>
            </a:r>
            <a:r>
              <a:rPr lang="ja-JP" altLang="en-US" sz="3600" dirty="0">
                <a:latin typeface="UD デジタル 教科書体 NP-B" panose="02020700000000000000" pitchFamily="18" charset="-128"/>
                <a:ea typeface="UD デジタル 教科書体 NP-B" panose="02020700000000000000" pitchFamily="18" charset="-128"/>
              </a:rPr>
              <a:t>」をクリックするとサイトがブラウザで立ち上がります！</a:t>
            </a:r>
          </a:p>
        </p:txBody>
      </p:sp>
      <p:sp>
        <p:nvSpPr>
          <p:cNvPr id="6" name="吹き出し: 角を丸めた四角形 5">
            <a:extLst>
              <a:ext uri="{FF2B5EF4-FFF2-40B4-BE49-F238E27FC236}">
                <a16:creationId xmlns:a16="http://schemas.microsoft.com/office/drawing/2014/main" id="{7AA39612-5AC3-9C5F-EE21-D017765B59C5}"/>
              </a:ext>
            </a:extLst>
          </p:cNvPr>
          <p:cNvSpPr/>
          <p:nvPr/>
        </p:nvSpPr>
        <p:spPr>
          <a:xfrm>
            <a:off x="6949440" y="2705754"/>
            <a:ext cx="4023360" cy="1519311"/>
          </a:xfrm>
          <a:prstGeom prst="wedgeRoundRectCallout">
            <a:avLst>
              <a:gd name="adj1" fmla="val -81513"/>
              <a:gd name="adj2" fmla="val 68982"/>
              <a:gd name="adj3" fmla="val 16667"/>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UD デジタル 教科書体 NP-B" panose="02020700000000000000" pitchFamily="18" charset="-128"/>
                <a:ea typeface="UD デジタル 教科書体 NP-B" panose="02020700000000000000" pitchFamily="18" charset="-128"/>
              </a:rPr>
              <a:t>ぜひ、フォルダ内の</a:t>
            </a:r>
            <a:endParaRPr kumimoji="1" lang="en-US" altLang="ja-JP" sz="2400" dirty="0">
              <a:solidFill>
                <a:schemeClr val="tx1"/>
              </a:solidFill>
              <a:latin typeface="UD デジタル 教科書体 NP-B" panose="02020700000000000000" pitchFamily="18" charset="-128"/>
              <a:ea typeface="UD デジタル 教科書体 NP-B" panose="02020700000000000000" pitchFamily="18" charset="-128"/>
            </a:endParaRPr>
          </a:p>
          <a:p>
            <a:r>
              <a:rPr kumimoji="1" lang="ja-JP" altLang="en-US" sz="2400" dirty="0">
                <a:solidFill>
                  <a:schemeClr val="tx1"/>
                </a:solidFill>
                <a:latin typeface="UD デジタル 教科書体 NP-B" panose="02020700000000000000" pitchFamily="18" charset="-128"/>
                <a:ea typeface="UD デジタル 教科書体 NP-B" panose="02020700000000000000" pitchFamily="18" charset="-128"/>
              </a:rPr>
              <a:t>ショートカットをご自身のデスクトップにコピーして！</a:t>
            </a:r>
          </a:p>
        </p:txBody>
      </p:sp>
    </p:spTree>
    <p:extLst>
      <p:ext uri="{BB962C8B-B14F-4D97-AF65-F5344CB8AC3E}">
        <p14:creationId xmlns:p14="http://schemas.microsoft.com/office/powerpoint/2010/main" val="286904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80E216-6A5C-0DCF-3177-C9CB3FEADCC9}"/>
              </a:ext>
            </a:extLst>
          </p:cNvPr>
          <p:cNvSpPr>
            <a:spLocks noGrp="1"/>
          </p:cNvSpPr>
          <p:nvPr>
            <p:ph type="title"/>
          </p:nvPr>
        </p:nvSpPr>
        <p:spPr>
          <a:xfrm>
            <a:off x="1155492" y="1097046"/>
            <a:ext cx="10515600" cy="1325563"/>
          </a:xfrm>
        </p:spPr>
        <p:txBody>
          <a:bodyPr/>
          <a:lstStyle/>
          <a:p>
            <a:r>
              <a:rPr kumimoji="1" lang="ja-JP" altLang="en-US" dirty="0">
                <a:latin typeface="UD デジタル 教科書体 NP-B" panose="02020700000000000000" pitchFamily="18" charset="-128"/>
                <a:ea typeface="UD デジタル 教科書体 NP-B" panose="02020700000000000000" pitchFamily="18" charset="-128"/>
              </a:rPr>
              <a:t>これから始まる定期相談を</a:t>
            </a:r>
            <a:br>
              <a:rPr kumimoji="1" lang="en-US" altLang="ja-JP" dirty="0">
                <a:latin typeface="UD デジタル 教科書体 NP-B" panose="02020700000000000000" pitchFamily="18" charset="-128"/>
                <a:ea typeface="UD デジタル 教科書体 NP-B" panose="02020700000000000000" pitchFamily="18" charset="-128"/>
              </a:rPr>
            </a:br>
            <a:r>
              <a:rPr kumimoji="1" lang="ja-JP" altLang="en-US" dirty="0">
                <a:latin typeface="UD デジタル 教科書体 NP-B" panose="02020700000000000000" pitchFamily="18" charset="-128"/>
                <a:ea typeface="UD デジタル 教科書体 NP-B" panose="02020700000000000000" pitchFamily="18" charset="-128"/>
              </a:rPr>
              <a:t>有意義な時間にしていきましょう</a:t>
            </a:r>
          </a:p>
        </p:txBody>
      </p:sp>
      <p:pic>
        <p:nvPicPr>
          <p:cNvPr id="6" name="コンテンツ プレースホルダー 5" descr="白いバックグラウンドの前に座っている人形たち&#10;&#10;AI 生成コンテンツは誤りを含む可能性があります。">
            <a:extLst>
              <a:ext uri="{FF2B5EF4-FFF2-40B4-BE49-F238E27FC236}">
                <a16:creationId xmlns:a16="http://schemas.microsoft.com/office/drawing/2014/main" id="{4DF58A4B-2BBB-D2F9-7A42-6E9504AE42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551" y="2880360"/>
            <a:ext cx="11831013" cy="3827944"/>
          </a:xfrm>
          <a:prstGeom prst="rect">
            <a:avLst/>
          </a:prstGeom>
        </p:spPr>
      </p:pic>
    </p:spTree>
    <p:extLst>
      <p:ext uri="{BB962C8B-B14F-4D97-AF65-F5344CB8AC3E}">
        <p14:creationId xmlns:p14="http://schemas.microsoft.com/office/powerpoint/2010/main" val="3784605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上を見上げている&#10;&#10;AI 生成コンテンツは誤りを含む可能性があります。">
            <a:extLst>
              <a:ext uri="{FF2B5EF4-FFF2-40B4-BE49-F238E27FC236}">
                <a16:creationId xmlns:a16="http://schemas.microsoft.com/office/drawing/2014/main" id="{7BDFE76D-426B-55E5-96A7-C6BFDE638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437" y="1612367"/>
            <a:ext cx="6114567" cy="4885305"/>
          </a:xfrm>
          <a:prstGeom prst="rect">
            <a:avLst/>
          </a:prstGeom>
        </p:spPr>
      </p:pic>
      <p:sp>
        <p:nvSpPr>
          <p:cNvPr id="4" name="四角形: 角を丸くする 3">
            <a:extLst>
              <a:ext uri="{FF2B5EF4-FFF2-40B4-BE49-F238E27FC236}">
                <a16:creationId xmlns:a16="http://schemas.microsoft.com/office/drawing/2014/main" id="{9587631C-B1D9-2AAC-1B96-1128B034B43D}"/>
              </a:ext>
            </a:extLst>
          </p:cNvPr>
          <p:cNvSpPr/>
          <p:nvPr/>
        </p:nvSpPr>
        <p:spPr>
          <a:xfrm>
            <a:off x="-492177" y="786867"/>
            <a:ext cx="12007121" cy="765136"/>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B7D53C8-09B6-42C9-333C-92B56789D201}"/>
              </a:ext>
            </a:extLst>
          </p:cNvPr>
          <p:cNvSpPr>
            <a:spLocks noGrp="1"/>
          </p:cNvSpPr>
          <p:nvPr>
            <p:ph type="title"/>
          </p:nvPr>
        </p:nvSpPr>
        <p:spPr>
          <a:xfrm>
            <a:off x="824459" y="173875"/>
            <a:ext cx="10493115" cy="648072"/>
          </a:xfrm>
        </p:spPr>
        <p:txBody>
          <a:bodyPr>
            <a:normAutofit/>
          </a:bodyPr>
          <a:lstStyle/>
          <a:p>
            <a:r>
              <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rPr>
              <a:t>定期相談について、教師と児童生徒に調査してみると</a:t>
            </a:r>
            <a:r>
              <a:rPr kumimoji="1" lang="en-US" altLang="ja-JP" sz="3200" dirty="0">
                <a:solidFill>
                  <a:schemeClr val="tx1"/>
                </a:solidFill>
                <a:latin typeface="UD デジタル 教科書体 NP-B" panose="02020700000000000000" pitchFamily="18" charset="-128"/>
                <a:ea typeface="UD デジタル 教科書体 NP-B" panose="02020700000000000000" pitchFamily="18" charset="-128"/>
              </a:rPr>
              <a:t>…</a:t>
            </a:r>
            <a:endPar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5" name="正方形/長方形 4">
            <a:extLst>
              <a:ext uri="{FF2B5EF4-FFF2-40B4-BE49-F238E27FC236}">
                <a16:creationId xmlns:a16="http://schemas.microsoft.com/office/drawing/2014/main" id="{5B3EF785-EDE1-379E-656E-434A033B2B0B}"/>
              </a:ext>
            </a:extLst>
          </p:cNvPr>
          <p:cNvSpPr/>
          <p:nvPr/>
        </p:nvSpPr>
        <p:spPr>
          <a:xfrm>
            <a:off x="1058779" y="4458771"/>
            <a:ext cx="3726796" cy="16304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2800" dirty="0">
                <a:solidFill>
                  <a:schemeClr val="tx1"/>
                </a:solidFill>
                <a:latin typeface="UD デジタル 教科書体 NP-R" panose="02020400000000000000" pitchFamily="18" charset="-128"/>
                <a:ea typeface="UD デジタル 教科書体 NP-R" panose="02020400000000000000" pitchFamily="18" charset="-128"/>
              </a:rPr>
              <a:t>「悩みを把握したい」</a:t>
            </a:r>
            <a:endParaRPr kumimoji="1" lang="en-US" altLang="ja-JP" sz="2800" dirty="0">
              <a:solidFill>
                <a:schemeClr val="tx1"/>
              </a:solidFill>
              <a:latin typeface="UD デジタル 教科書体 NP-R" panose="02020400000000000000" pitchFamily="18" charset="-128"/>
              <a:ea typeface="UD デジタル 教科書体 NP-R" panose="02020400000000000000" pitchFamily="18" charset="-128"/>
            </a:endParaRPr>
          </a:p>
          <a:p>
            <a:r>
              <a:rPr kumimoji="1" lang="ja-JP" altLang="en-US" sz="2800" dirty="0">
                <a:solidFill>
                  <a:schemeClr val="tx1"/>
                </a:solidFill>
                <a:latin typeface="UD デジタル 教科書体 NP-R" panose="02020400000000000000" pitchFamily="18" charset="-128"/>
                <a:ea typeface="UD デジタル 教科書体 NP-R" panose="02020400000000000000" pitchFamily="18" charset="-128"/>
              </a:rPr>
              <a:t>「問題を早期に見付け、解決したい」</a:t>
            </a:r>
            <a:endParaRPr kumimoji="1" lang="ja-JP" altLang="en-US" sz="32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 name="正方形/長方形 5">
            <a:extLst>
              <a:ext uri="{FF2B5EF4-FFF2-40B4-BE49-F238E27FC236}">
                <a16:creationId xmlns:a16="http://schemas.microsoft.com/office/drawing/2014/main" id="{0F8C8BA3-B9E3-905E-959A-EDC1076B8790}"/>
              </a:ext>
            </a:extLst>
          </p:cNvPr>
          <p:cNvSpPr/>
          <p:nvPr/>
        </p:nvSpPr>
        <p:spPr>
          <a:xfrm>
            <a:off x="7531866" y="4458771"/>
            <a:ext cx="3918715" cy="16304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ja-JP" altLang="en-US" sz="2800" dirty="0">
                <a:solidFill>
                  <a:schemeClr val="tx1"/>
                </a:solidFill>
                <a:latin typeface="UD デジタル 教科書体 NP-R" panose="02020400000000000000" pitchFamily="18" charset="-128"/>
                <a:ea typeface="UD デジタル 教科書体 NP-R" panose="02020400000000000000" pitchFamily="18" charset="-128"/>
              </a:rPr>
              <a:t>「何を話せばいいのか」</a:t>
            </a:r>
            <a:endParaRPr lang="en-US" altLang="ja-JP" sz="28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dirty="0">
                <a:solidFill>
                  <a:schemeClr val="tx1"/>
                </a:solidFill>
                <a:latin typeface="UD デジタル 教科書体 NP-R" panose="02020400000000000000" pitchFamily="18" charset="-128"/>
                <a:ea typeface="UD デジタル 教科書体 NP-R" panose="02020400000000000000" pitchFamily="18" charset="-128"/>
              </a:rPr>
              <a:t>「何を聞かれるか緊張」</a:t>
            </a:r>
            <a:endParaRPr lang="en-US" altLang="ja-JP" sz="28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dirty="0">
                <a:solidFill>
                  <a:schemeClr val="tx1"/>
                </a:solidFill>
                <a:latin typeface="UD デジタル 教科書体 NP-R" panose="02020400000000000000" pitchFamily="18" charset="-128"/>
                <a:ea typeface="UD デジタル 教科書体 NP-R" panose="02020400000000000000" pitchFamily="18" charset="-128"/>
              </a:rPr>
              <a:t>「注意されないか」</a:t>
            </a:r>
            <a:endParaRPr lang="en-US" altLang="ja-JP" sz="28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7" name="タイトル 1">
            <a:extLst>
              <a:ext uri="{FF2B5EF4-FFF2-40B4-BE49-F238E27FC236}">
                <a16:creationId xmlns:a16="http://schemas.microsoft.com/office/drawing/2014/main" id="{2D01AD63-D26C-2C9C-8A39-9ED9A179FDCB}"/>
              </a:ext>
            </a:extLst>
          </p:cNvPr>
          <p:cNvSpPr txBox="1">
            <a:spLocks/>
          </p:cNvSpPr>
          <p:nvPr/>
        </p:nvSpPr>
        <p:spPr>
          <a:xfrm>
            <a:off x="266658" y="764682"/>
            <a:ext cx="11248286" cy="825500"/>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苦しさの原因は教師と子供の「ずれ」にあった</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9" name="図 8" descr="アイコン&#10;&#10;AI 生成コンテンツは誤りを含む可能性があります。">
            <a:extLst>
              <a:ext uri="{FF2B5EF4-FFF2-40B4-BE49-F238E27FC236}">
                <a16:creationId xmlns:a16="http://schemas.microsoft.com/office/drawing/2014/main" id="{2153AD77-E478-F7CC-3540-62FC2E51244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5763" b="91525" l="9422" r="89970">
                        <a14:foregroundMark x1="78419" y1="5763" x2="78419" y2="5763"/>
                        <a14:foregroundMark x1="49848" y1="91525" x2="49848" y2="91525"/>
                      </a14:backgroundRemoval>
                    </a14:imgEffect>
                  </a14:imgLayer>
                </a14:imgProps>
              </a:ext>
              <a:ext uri="{28A0092B-C50C-407E-A947-70E740481C1C}">
                <a14:useLocalDpi xmlns:a14="http://schemas.microsoft.com/office/drawing/2010/main" val="0"/>
              </a:ext>
            </a:extLst>
          </a:blip>
          <a:stretch>
            <a:fillRect/>
          </a:stretch>
        </p:blipFill>
        <p:spPr>
          <a:xfrm>
            <a:off x="1995785" y="2656573"/>
            <a:ext cx="2006022" cy="1798713"/>
          </a:xfrm>
          <a:prstGeom prst="rect">
            <a:avLst/>
          </a:prstGeom>
        </p:spPr>
      </p:pic>
      <p:pic>
        <p:nvPicPr>
          <p:cNvPr id="11" name="図 10" descr="アイコン&#10;&#10;AI 生成コンテンツは誤りを含む可能性があります。">
            <a:extLst>
              <a:ext uri="{FF2B5EF4-FFF2-40B4-BE49-F238E27FC236}">
                <a16:creationId xmlns:a16="http://schemas.microsoft.com/office/drawing/2014/main" id="{52CB7407-50EF-9138-747F-7B7AB7C14BE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779" b="91985" l="9735" r="89971">
                        <a14:foregroundMark x1="30678" y1="8779" x2="30678" y2="8779"/>
                        <a14:foregroundMark x1="66372" y1="8779" x2="66372" y2="8779"/>
                        <a14:foregroundMark x1="48083" y1="91985" x2="48083" y2="91985"/>
                        <a14:foregroundMark x1="55457" y1="46947" x2="55457" y2="46947"/>
                        <a14:foregroundMark x1="47198" y1="71374" x2="47198" y2="71374"/>
                      </a14:backgroundRemoval>
                    </a14:imgEffect>
                  </a14:imgLayer>
                </a14:imgProps>
              </a:ext>
              <a:ext uri="{28A0092B-C50C-407E-A947-70E740481C1C}">
                <a14:useLocalDpi xmlns:a14="http://schemas.microsoft.com/office/drawing/2010/main" val="0"/>
              </a:ext>
            </a:extLst>
          </a:blip>
          <a:stretch>
            <a:fillRect/>
          </a:stretch>
        </p:blipFill>
        <p:spPr>
          <a:xfrm>
            <a:off x="8193920" y="2656573"/>
            <a:ext cx="2095487" cy="1619521"/>
          </a:xfrm>
          <a:prstGeom prst="rect">
            <a:avLst/>
          </a:prstGeom>
        </p:spPr>
      </p:pic>
      <p:sp>
        <p:nvSpPr>
          <p:cNvPr id="14" name="タイトル 1">
            <a:extLst>
              <a:ext uri="{FF2B5EF4-FFF2-40B4-BE49-F238E27FC236}">
                <a16:creationId xmlns:a16="http://schemas.microsoft.com/office/drawing/2014/main" id="{E0EBCFEA-6CEF-FAC4-76E6-1414D477F3ED}"/>
              </a:ext>
            </a:extLst>
          </p:cNvPr>
          <p:cNvSpPr txBox="1">
            <a:spLocks/>
          </p:cNvSpPr>
          <p:nvPr/>
        </p:nvSpPr>
        <p:spPr>
          <a:xfrm>
            <a:off x="1690144" y="2013652"/>
            <a:ext cx="2617304" cy="825500"/>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pPr algn="ctr"/>
            <a:r>
              <a:rPr lang="ja-JP" altLang="en-US" sz="2800" dirty="0">
                <a:latin typeface="UD デジタル 教科書体 NP-B" panose="02020700000000000000" pitchFamily="18" charset="-128"/>
                <a:ea typeface="UD デジタル 教科書体 NP-B" panose="02020700000000000000" pitchFamily="18" charset="-128"/>
              </a:rPr>
              <a:t>教師の目的</a:t>
            </a:r>
          </a:p>
        </p:txBody>
      </p:sp>
      <p:sp>
        <p:nvSpPr>
          <p:cNvPr id="15" name="タイトル 1">
            <a:extLst>
              <a:ext uri="{FF2B5EF4-FFF2-40B4-BE49-F238E27FC236}">
                <a16:creationId xmlns:a16="http://schemas.microsoft.com/office/drawing/2014/main" id="{0B87C00D-E298-5FB4-AED7-D05D9C6C5A78}"/>
              </a:ext>
            </a:extLst>
          </p:cNvPr>
          <p:cNvSpPr txBox="1">
            <a:spLocks/>
          </p:cNvSpPr>
          <p:nvPr/>
        </p:nvSpPr>
        <p:spPr>
          <a:xfrm>
            <a:off x="7749401" y="2061146"/>
            <a:ext cx="2984523" cy="825500"/>
          </a:xfrm>
          <a:prstGeom prst="rect">
            <a:avLst/>
          </a:prstGeom>
          <a:ln>
            <a:noFill/>
          </a:ln>
        </p:spPr>
        <p:txBody>
          <a:bodyPr vert="horz" lIns="91440" tIns="45720" rIns="91440" bIns="45720" rtlCol="0" anchor="ctr">
            <a:normAutofit/>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pPr algn="ctr"/>
            <a:r>
              <a:rPr lang="ja-JP" altLang="en-US" sz="2800" dirty="0">
                <a:latin typeface="UD デジタル 教科書体 NP-B" panose="02020700000000000000" pitchFamily="18" charset="-128"/>
                <a:ea typeface="UD デジタル 教科書体 NP-B" panose="02020700000000000000" pitchFamily="18" charset="-128"/>
              </a:rPr>
              <a:t>児童生徒の心境</a:t>
            </a:r>
          </a:p>
        </p:txBody>
      </p:sp>
    </p:spTree>
    <p:extLst>
      <p:ext uri="{BB962C8B-B14F-4D97-AF65-F5344CB8AC3E}">
        <p14:creationId xmlns:p14="http://schemas.microsoft.com/office/powerpoint/2010/main" val="26962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DB88A5-67C4-7A4A-6945-1E3D3241302A}"/>
              </a:ext>
            </a:extLst>
          </p:cNvPr>
          <p:cNvSpPr>
            <a:spLocks noGrp="1"/>
          </p:cNvSpPr>
          <p:nvPr>
            <p:ph type="title"/>
          </p:nvPr>
        </p:nvSpPr>
        <p:spPr>
          <a:xfrm>
            <a:off x="635925" y="996829"/>
            <a:ext cx="4168833" cy="1158673"/>
          </a:xfrm>
        </p:spPr>
        <p:txBody>
          <a:bodyPr>
            <a:noAutofit/>
          </a:bodyPr>
          <a:lstStyle/>
          <a:p>
            <a:r>
              <a:rPr kumimoji="1" lang="ja-JP" altLang="en-US" sz="3200" b="1" dirty="0">
                <a:latin typeface="UD デジタル 教科書体 NP-B" panose="02020700000000000000" pitchFamily="18" charset="-128"/>
                <a:ea typeface="UD デジタル 教科書体 NP-B" panose="02020700000000000000" pitchFamily="18" charset="-128"/>
              </a:rPr>
              <a:t>校内研修担当の先生</a:t>
            </a:r>
            <a:br>
              <a:rPr kumimoji="1" lang="en-US" altLang="ja-JP" sz="3200" b="1" dirty="0">
                <a:latin typeface="UD デジタル 教科書体 NP-B" panose="02020700000000000000" pitchFamily="18" charset="-128"/>
                <a:ea typeface="UD デジタル 教科書体 NP-B" panose="02020700000000000000" pitchFamily="18" charset="-128"/>
              </a:rPr>
            </a:br>
            <a:r>
              <a:rPr kumimoji="1" lang="ja-JP" altLang="en-US" sz="3200" b="1" dirty="0">
                <a:latin typeface="UD デジタル 教科書体 NP-B" panose="02020700000000000000" pitchFamily="18" charset="-128"/>
                <a:ea typeface="UD デジタル 教科書体 NP-B" panose="02020700000000000000" pitchFamily="18" charset="-128"/>
              </a:rPr>
              <a:t>教育相談担当の先生</a:t>
            </a:r>
          </a:p>
        </p:txBody>
      </p:sp>
      <p:pic>
        <p:nvPicPr>
          <p:cNvPr id="7" name="コンテンツ プレースホルダー 6" descr="白いバックグラウンドの前に座っている人形たち&#10;&#10;AI によって生成されたコンテンツは間違っている可能性があります。">
            <a:extLst>
              <a:ext uri="{FF2B5EF4-FFF2-40B4-BE49-F238E27FC236}">
                <a16:creationId xmlns:a16="http://schemas.microsoft.com/office/drawing/2014/main" id="{781C4C5B-A73A-7E0E-75F5-56E0D0DFCD11}"/>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backgroundRemoval t="2101" b="93908" l="7092" r="96809">
                        <a14:foregroundMark x1="44149" y1="7563" x2="47695" y2="8613"/>
                        <a14:foregroundMark x1="46277" y1="6513" x2="40426" y2="6933"/>
                        <a14:foregroundMark x1="40426" y1="6933" x2="37411" y2="9664"/>
                        <a14:foregroundMark x1="37411" y1="9664" x2="46277" y2="43277"/>
                        <a14:foregroundMark x1="25532" y1="52101" x2="14362" y2="64706"/>
                        <a14:foregroundMark x1="14362" y1="64706" x2="12057" y2="64286"/>
                        <a14:foregroundMark x1="12589" y1="62185" x2="22163" y2="53782"/>
                        <a14:foregroundMark x1="22163" y1="53782" x2="23759" y2="53571"/>
                        <a14:foregroundMark x1="28546" y1="52521" x2="18794" y2="52101"/>
                        <a14:foregroundMark x1="19326" y1="76891" x2="24113" y2="82143"/>
                        <a14:foregroundMark x1="9397" y1="80462" x2="9397" y2="80462"/>
                        <a14:foregroundMark x1="7270" y1="80882" x2="7270" y2="80882"/>
                        <a14:foregroundMark x1="10816" y1="84244" x2="26596" y2="88655"/>
                        <a14:foregroundMark x1="26596" y1="88655" x2="35638" y2="85294"/>
                        <a14:foregroundMark x1="31560" y1="75210" x2="18440" y2="94118"/>
                        <a14:foregroundMark x1="37057" y1="9454" x2="37057" y2="9454"/>
                        <a14:foregroundMark x1="37057" y1="9454" x2="43617" y2="5462"/>
                        <a14:foregroundMark x1="43617" y1="5462" x2="40426" y2="5462"/>
                        <a14:foregroundMark x1="40426" y1="5462" x2="37943" y2="9034"/>
                        <a14:foregroundMark x1="77837" y1="11555" x2="87589" y2="18487"/>
                        <a14:foregroundMark x1="82979" y1="9454" x2="91135" y2="17437"/>
                        <a14:foregroundMark x1="91489" y1="50630" x2="91489" y2="50630"/>
                        <a14:foregroundMark x1="96809" y1="63655" x2="96809" y2="63655"/>
                        <a14:foregroundMark x1="57801" y1="50000" x2="57801" y2="50000"/>
                        <a14:foregroundMark x1="35638" y1="12185" x2="35638" y2="17017"/>
                        <a14:foregroundMark x1="35638" y1="17017" x2="37943" y2="23319"/>
                        <a14:foregroundMark x1="47163" y1="5462" x2="47163" y2="5462"/>
                        <a14:foregroundMark x1="49823" y1="6513" x2="49823" y2="6513"/>
                        <a14:foregroundMark x1="92376" y1="48950" x2="92376" y2="48950"/>
                        <a14:foregroundMark x1="92376" y1="48950" x2="91135" y2="54622"/>
                        <a14:foregroundMark x1="91135" y1="54622" x2="91135" y2="54622"/>
                        <a14:foregroundMark x1="57447" y1="48529" x2="56560" y2="51471"/>
                        <a14:foregroundMark x1="51596" y1="7983" x2="51596" y2="7983"/>
                        <a14:foregroundMark x1="43617" y1="3361" x2="43617" y2="3361"/>
                        <a14:foregroundMark x1="43972" y1="2101" x2="43972" y2="2101"/>
                        <a14:foregroundMark x1="47518" y1="3782" x2="47518" y2="3782"/>
                        <a14:foregroundMark x1="35993" y1="19538" x2="35993" y2="19538"/>
                        <a14:foregroundMark x1="17908" y1="90546" x2="17908" y2="90546"/>
                        <a14:foregroundMark x1="51950" y1="10714" x2="51950" y2="10714"/>
                        <a14:foregroundMark x1="43617" y1="2731" x2="43617" y2="2731"/>
                        <a14:foregroundMark x1="59929" y1="56933" x2="74291" y2="70378"/>
                      </a14:backgroundRemoval>
                    </a14:imgEffect>
                  </a14:imgLayer>
                </a14:imgProps>
              </a:ext>
              <a:ext uri="{28A0092B-C50C-407E-A947-70E740481C1C}">
                <a14:useLocalDpi xmlns:a14="http://schemas.microsoft.com/office/drawing/2010/main" val="0"/>
              </a:ext>
            </a:extLst>
          </a:blip>
          <a:srcRect/>
          <a:stretch/>
        </p:blipFill>
        <p:spPr>
          <a:xfrm>
            <a:off x="8608206" y="3581400"/>
            <a:ext cx="3433642" cy="2900888"/>
          </a:xfrm>
        </p:spPr>
      </p:pic>
      <p:sp>
        <p:nvSpPr>
          <p:cNvPr id="4" name="AutoShape 2" descr="社員教育・社員研修の必要性と目的、効果とは | 日本経営開発協会／関西経営管理協会">
            <a:extLst>
              <a:ext uri="{FF2B5EF4-FFF2-40B4-BE49-F238E27FC236}">
                <a16:creationId xmlns:a16="http://schemas.microsoft.com/office/drawing/2014/main" id="{DC9C8DBC-2C06-8CD3-3731-A1EBE9AA1E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AB53D19D-8D1B-DA87-7390-58B2F961FCF1}"/>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2468" y="3429000"/>
            <a:ext cx="3175393" cy="3291840"/>
          </a:xfrm>
          <a:prstGeom prst="rect">
            <a:avLst/>
          </a:prstGeom>
        </p:spPr>
      </p:pic>
      <p:sp>
        <p:nvSpPr>
          <p:cNvPr id="10" name="タイトル 1">
            <a:extLst>
              <a:ext uri="{FF2B5EF4-FFF2-40B4-BE49-F238E27FC236}">
                <a16:creationId xmlns:a16="http://schemas.microsoft.com/office/drawing/2014/main" id="{1AA18262-7BAF-6463-B593-A33A7DFE1000}"/>
              </a:ext>
            </a:extLst>
          </p:cNvPr>
          <p:cNvSpPr txBox="1">
            <a:spLocks/>
          </p:cNvSpPr>
          <p:nvPr/>
        </p:nvSpPr>
        <p:spPr>
          <a:xfrm>
            <a:off x="365761" y="2388259"/>
            <a:ext cx="11421686" cy="1193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highlight>
                  <a:srgbClr val="00FFFF"/>
                </a:highlight>
                <a:latin typeface="UD デジタル 教科書体 NP-B" panose="02020700000000000000" pitchFamily="18" charset="-128"/>
                <a:ea typeface="UD デジタル 教科書体 NP-B" panose="02020700000000000000" pitchFamily="18" charset="-128"/>
              </a:rPr>
              <a:t>校内研修に、教育相談についての内容は</a:t>
            </a:r>
            <a:r>
              <a:rPr lang="ja-JP" altLang="en-US" sz="3200" b="1" dirty="0">
                <a:latin typeface="UD デジタル 教科書体 NP-B" panose="02020700000000000000" pitchFamily="18" charset="-128"/>
                <a:ea typeface="UD デジタル 教科書体 NP-B" panose="02020700000000000000" pitchFamily="18" charset="-128"/>
              </a:rPr>
              <a:t>盛り込まれていますか？「校内研修ささえ～るプラン」もぜひご活用ください！</a:t>
            </a:r>
          </a:p>
        </p:txBody>
      </p:sp>
      <p:pic>
        <p:nvPicPr>
          <p:cNvPr id="1030" name="Picture 6">
            <a:extLst>
              <a:ext uri="{FF2B5EF4-FFF2-40B4-BE49-F238E27FC236}">
                <a16:creationId xmlns:a16="http://schemas.microsoft.com/office/drawing/2014/main" id="{EBBA4DA7-04F7-020F-E0E2-9BAA339CEAE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470101" y="375712"/>
            <a:ext cx="2317346" cy="115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7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4B7F8-5B9D-9651-EB11-26BE2915E02A}"/>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ADD8372B-FC5D-1BEC-E722-5BACED3D1013}"/>
              </a:ext>
            </a:extLst>
          </p:cNvPr>
          <p:cNvSpPr/>
          <p:nvPr/>
        </p:nvSpPr>
        <p:spPr>
          <a:xfrm>
            <a:off x="-492177" y="786867"/>
            <a:ext cx="12007121" cy="765136"/>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B5456D7-94AE-C9C3-E7EA-09AFC49F616A}"/>
              </a:ext>
            </a:extLst>
          </p:cNvPr>
          <p:cNvSpPr/>
          <p:nvPr/>
        </p:nvSpPr>
        <p:spPr>
          <a:xfrm>
            <a:off x="226656" y="776644"/>
            <a:ext cx="11014389" cy="751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「定期相談は</a:t>
            </a:r>
            <a:r>
              <a:rPr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どんな時間？</a:t>
            </a:r>
            <a:r>
              <a:rPr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　教師と児童生徒に聞くと</a:t>
            </a:r>
            <a:r>
              <a:rPr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endParaRPr lang="ja-JP" altLang="en-US" sz="32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31" name="四角形: 角を丸くする 30">
            <a:extLst>
              <a:ext uri="{FF2B5EF4-FFF2-40B4-BE49-F238E27FC236}">
                <a16:creationId xmlns:a16="http://schemas.microsoft.com/office/drawing/2014/main" id="{41A19B20-73A5-5287-96DC-AD4393DEC3BB}"/>
              </a:ext>
            </a:extLst>
          </p:cNvPr>
          <p:cNvSpPr/>
          <p:nvPr/>
        </p:nvSpPr>
        <p:spPr>
          <a:xfrm>
            <a:off x="654122" y="2076313"/>
            <a:ext cx="3577359" cy="3561904"/>
          </a:xfrm>
          <a:prstGeom prst="roundRect">
            <a:avLst>
              <a:gd name="adj" fmla="val 7109"/>
            </a:avLst>
          </a:prstGeom>
          <a:solidFill>
            <a:schemeClr val="accent2">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endParaRPr lang="en-US" altLang="ja-JP" dirty="0"/>
          </a:p>
          <a:p>
            <a:endParaRPr lang="en-US" altLang="ja-JP" dirty="0"/>
          </a:p>
          <a:p>
            <a:endParaRPr lang="en-US" altLang="ja-JP" sz="1050" dirty="0"/>
          </a:p>
          <a:p>
            <a:r>
              <a:rPr lang="ja-JP" altLang="en-US" sz="2400" b="1" dirty="0">
                <a:solidFill>
                  <a:schemeClr val="tx1"/>
                </a:solidFill>
                <a:latin typeface="UD デジタル 教科書体 N-B" panose="02020700000000000000" pitchFamily="17" charset="-128"/>
                <a:ea typeface="UD デジタル 教科書体 N-B" panose="02020700000000000000" pitchFamily="17" charset="-128"/>
              </a:rPr>
              <a:t>・子供の本音を聞きたい</a:t>
            </a:r>
            <a:endParaRPr lang="en-US" altLang="ja-JP" sz="2400" b="1"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2400" b="1" dirty="0">
                <a:solidFill>
                  <a:schemeClr val="tx1"/>
                </a:solidFill>
                <a:latin typeface="UD デジタル 教科書体 N-B" panose="02020700000000000000" pitchFamily="17" charset="-128"/>
                <a:ea typeface="UD デジタル 教科書体 N-B" panose="02020700000000000000" pitchFamily="17" charset="-128"/>
              </a:rPr>
              <a:t>・子供が話す時間</a:t>
            </a:r>
            <a:endParaRPr lang="en-US" altLang="ja-JP" sz="2400" b="1" dirty="0">
              <a:solidFill>
                <a:schemeClr val="tx1"/>
              </a:solidFill>
              <a:latin typeface="UD デジタル 教科書体 N-B" panose="02020700000000000000" pitchFamily="17" charset="-128"/>
              <a:ea typeface="UD デジタル 教科書体 N-B" panose="02020700000000000000" pitchFamily="17" charset="-128"/>
            </a:endParaRPr>
          </a:p>
          <a:p>
            <a:endParaRPr lang="en-US" altLang="ja-JP" sz="2400" b="1"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2400" b="1" dirty="0">
                <a:solidFill>
                  <a:schemeClr val="tx1"/>
                </a:solidFill>
                <a:latin typeface="UD デジタル 教科書体 N-B" panose="02020700000000000000" pitchFamily="17" charset="-128"/>
                <a:ea typeface="UD デジタル 教科書体 N-B" panose="02020700000000000000" pitchFamily="17" charset="-128"/>
              </a:rPr>
              <a:t>・話してくれない、</a:t>
            </a:r>
            <a:endParaRPr lang="en-US" altLang="ja-JP" sz="2400" b="1" dirty="0">
              <a:solidFill>
                <a:schemeClr val="tx1"/>
              </a:solidFill>
              <a:latin typeface="UD デジタル 教科書体 N-B" panose="02020700000000000000" pitchFamily="17" charset="-128"/>
              <a:ea typeface="UD デジタル 教科書体 N-B" panose="02020700000000000000" pitchFamily="17" charset="-128"/>
            </a:endParaRPr>
          </a:p>
          <a:p>
            <a:r>
              <a:rPr lang="ja-JP" altLang="en-US" sz="2400" b="1" dirty="0">
                <a:solidFill>
                  <a:schemeClr val="tx1"/>
                </a:solidFill>
                <a:latin typeface="UD デジタル 教科書体 N-B" panose="02020700000000000000" pitchFamily="17" charset="-128"/>
                <a:ea typeface="UD デジタル 教科書体 N-B" panose="02020700000000000000" pitchFamily="17" charset="-128"/>
              </a:rPr>
              <a:t>　心を開いてくれない</a:t>
            </a:r>
            <a:endParaRPr lang="en-US" altLang="ja-JP" sz="2400" b="1" dirty="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4" name="コンテンツ プレースホルダー 2">
            <a:extLst>
              <a:ext uri="{FF2B5EF4-FFF2-40B4-BE49-F238E27FC236}">
                <a16:creationId xmlns:a16="http://schemas.microsoft.com/office/drawing/2014/main" id="{C96F2E27-C78F-45E6-F707-FF120CCC7FA8}"/>
              </a:ext>
            </a:extLst>
          </p:cNvPr>
          <p:cNvSpPr txBox="1">
            <a:spLocks/>
          </p:cNvSpPr>
          <p:nvPr/>
        </p:nvSpPr>
        <p:spPr>
          <a:xfrm>
            <a:off x="654122" y="2065987"/>
            <a:ext cx="3577359" cy="643813"/>
          </a:xfrm>
          <a:prstGeom prst="rect">
            <a:avLst/>
          </a:prstGeom>
          <a:ln w="38100"/>
        </p:spPr>
        <p:style>
          <a:lnRef idx="2">
            <a:schemeClr val="accent1"/>
          </a:lnRef>
          <a:fillRef idx="1">
            <a:schemeClr val="lt1"/>
          </a:fillRef>
          <a:effectRef idx="0">
            <a:schemeClr val="accent1"/>
          </a:effectRef>
          <a:fontRef idx="minor">
            <a:schemeClr val="dk1"/>
          </a:fontRef>
        </p:style>
        <p:txBody>
          <a:bodyPr vert="horz" lIns="91440" tIns="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500" b="1" dirty="0"/>
          </a:p>
          <a:p>
            <a:pPr marL="0" indent="0" algn="ctr">
              <a:buNone/>
            </a:pPr>
            <a:r>
              <a:rPr lang="ja-JP" altLang="en-US" sz="3200" b="1" dirty="0">
                <a:latin typeface="UD デジタル 教科書体 N-B" panose="02020700000000000000" pitchFamily="17" charset="-128"/>
                <a:ea typeface="UD デジタル 教科書体 N-B" panose="02020700000000000000" pitchFamily="17" charset="-128"/>
              </a:rPr>
              <a:t>教師の意識</a:t>
            </a:r>
          </a:p>
        </p:txBody>
      </p:sp>
      <p:pic>
        <p:nvPicPr>
          <p:cNvPr id="7" name="Picture 6" descr="いろいろな学校での相談のイラスト（笑顔） | かわいいフリー素材集 いらすとや">
            <a:extLst>
              <a:ext uri="{FF2B5EF4-FFF2-40B4-BE49-F238E27FC236}">
                <a16:creationId xmlns:a16="http://schemas.microsoft.com/office/drawing/2014/main" id="{53970D92-CA15-109D-2C7E-DE19A340F48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452" y="4973499"/>
            <a:ext cx="1942956" cy="18845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グラフ 7">
            <a:extLst>
              <a:ext uri="{FF2B5EF4-FFF2-40B4-BE49-F238E27FC236}">
                <a16:creationId xmlns:a16="http://schemas.microsoft.com/office/drawing/2014/main" id="{082425AD-4C7F-A60B-390F-3F054FB814A1}"/>
              </a:ext>
            </a:extLst>
          </p:cNvPr>
          <p:cNvGraphicFramePr>
            <a:graphicFrameLocks/>
          </p:cNvGraphicFramePr>
          <p:nvPr>
            <p:extLst>
              <p:ext uri="{D42A27DB-BD31-4B8C-83A1-F6EECF244321}">
                <p14:modId xmlns:p14="http://schemas.microsoft.com/office/powerpoint/2010/main" val="2603724823"/>
              </p:ext>
            </p:extLst>
          </p:nvPr>
        </p:nvGraphicFramePr>
        <p:xfrm>
          <a:off x="5850703" y="2628619"/>
          <a:ext cx="5687175" cy="3819418"/>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直線コネクタ 8">
            <a:extLst>
              <a:ext uri="{FF2B5EF4-FFF2-40B4-BE49-F238E27FC236}">
                <a16:creationId xmlns:a16="http://schemas.microsoft.com/office/drawing/2014/main" id="{6624861D-2545-9EE6-3DD9-F38131148A0F}"/>
              </a:ext>
            </a:extLst>
          </p:cNvPr>
          <p:cNvCxnSpPr>
            <a:cxnSpLocks/>
          </p:cNvCxnSpPr>
          <p:nvPr/>
        </p:nvCxnSpPr>
        <p:spPr>
          <a:xfrm>
            <a:off x="6667671" y="4690872"/>
            <a:ext cx="4398264" cy="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037113D6-4E97-28A2-DD01-3ED07C60C291}"/>
              </a:ext>
            </a:extLst>
          </p:cNvPr>
          <p:cNvSpPr txBox="1"/>
          <p:nvPr/>
        </p:nvSpPr>
        <p:spPr>
          <a:xfrm>
            <a:off x="6867346" y="1878803"/>
            <a:ext cx="4198589" cy="830997"/>
          </a:xfrm>
          <a:prstGeom prst="rect">
            <a:avLst/>
          </a:prstGeom>
          <a:noFill/>
        </p:spPr>
        <p:txBody>
          <a:bodyPr wrap="square" rtlCol="0">
            <a:spAutoFit/>
          </a:bodyPr>
          <a:lstStyle/>
          <a:p>
            <a:r>
              <a:rPr kumimoji="1" lang="ja-JP" altLang="en-US" sz="2400" dirty="0">
                <a:solidFill>
                  <a:schemeClr val="tx2">
                    <a:lumMod val="90000"/>
                    <a:lumOff val="10000"/>
                  </a:schemeClr>
                </a:solidFill>
                <a:latin typeface="UD デジタル 教科書体 NP-B" panose="02020700000000000000" pitchFamily="18" charset="-128"/>
                <a:ea typeface="UD デジタル 教科書体 NP-B" panose="02020700000000000000" pitchFamily="18" charset="-128"/>
              </a:rPr>
              <a:t>「先生が聞いてくることに</a:t>
            </a:r>
            <a:endParaRPr kumimoji="1" lang="en-US" altLang="ja-JP" sz="2400" dirty="0">
              <a:solidFill>
                <a:schemeClr val="tx2">
                  <a:lumMod val="90000"/>
                  <a:lumOff val="10000"/>
                </a:schemeClr>
              </a:solidFill>
              <a:latin typeface="UD デジタル 教科書体 NP-B" panose="02020700000000000000" pitchFamily="18" charset="-128"/>
              <a:ea typeface="UD デジタル 教科書体 NP-B" panose="02020700000000000000" pitchFamily="18" charset="-128"/>
            </a:endParaRPr>
          </a:p>
          <a:p>
            <a:r>
              <a:rPr kumimoji="1" lang="ja-JP" altLang="en-US" sz="2400" dirty="0">
                <a:solidFill>
                  <a:schemeClr val="tx2">
                    <a:lumMod val="90000"/>
                    <a:lumOff val="10000"/>
                  </a:schemeClr>
                </a:solidFill>
                <a:latin typeface="UD デジタル 教科書体 NP-B" panose="02020700000000000000" pitchFamily="18" charset="-128"/>
                <a:ea typeface="UD デジタル 教科書体 NP-B" panose="02020700000000000000" pitchFamily="18" charset="-128"/>
              </a:rPr>
              <a:t>答えなくてはならない時間」</a:t>
            </a:r>
            <a:endParaRPr kumimoji="1" lang="en-US" altLang="ja-JP" sz="2000" dirty="0">
              <a:solidFill>
                <a:schemeClr val="tx2">
                  <a:lumMod val="90000"/>
                  <a:lumOff val="10000"/>
                </a:schemeClr>
              </a:solidFill>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D7310C04-0C44-0A48-ED05-9DB75271CE46}"/>
              </a:ext>
            </a:extLst>
          </p:cNvPr>
          <p:cNvSpPr txBox="1"/>
          <p:nvPr/>
        </p:nvSpPr>
        <p:spPr>
          <a:xfrm>
            <a:off x="5922533" y="2273919"/>
            <a:ext cx="436492" cy="369332"/>
          </a:xfrm>
          <a:prstGeom prst="rect">
            <a:avLst/>
          </a:prstGeom>
          <a:noFill/>
        </p:spPr>
        <p:txBody>
          <a:bodyPr wrap="square" rtlCol="0">
            <a:spAutoFit/>
          </a:bodyPr>
          <a:lstStyle/>
          <a:p>
            <a:r>
              <a:rPr kumimoji="1" lang="en-US" altLang="ja-JP" dirty="0">
                <a:latin typeface="UD デジタル 教科書体 NP-B" panose="02020700000000000000" pitchFamily="18" charset="-128"/>
                <a:ea typeface="UD デジタル 教科書体 NP-B" panose="02020700000000000000" pitchFamily="18" charset="-128"/>
              </a:rPr>
              <a:t>%</a:t>
            </a:r>
          </a:p>
        </p:txBody>
      </p:sp>
      <p:sp>
        <p:nvSpPr>
          <p:cNvPr id="6" name="矢印: 左右 5">
            <a:extLst>
              <a:ext uri="{FF2B5EF4-FFF2-40B4-BE49-F238E27FC236}">
                <a16:creationId xmlns:a16="http://schemas.microsoft.com/office/drawing/2014/main" id="{DD5B4DBB-3807-772F-E52F-A1D0E04F71D0}"/>
              </a:ext>
            </a:extLst>
          </p:cNvPr>
          <p:cNvSpPr/>
          <p:nvPr/>
        </p:nvSpPr>
        <p:spPr>
          <a:xfrm>
            <a:off x="4403558" y="3549315"/>
            <a:ext cx="1447145" cy="1046747"/>
          </a:xfrm>
          <a:prstGeom prst="leftRightArrow">
            <a:avLst>
              <a:gd name="adj1" fmla="val 50000"/>
              <a:gd name="adj2" fmla="val 28451"/>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ずれ</a:t>
            </a:r>
            <a:endPar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70099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500"/>
                                        <p:tgtEl>
                                          <p:spTgt spid="8">
                                            <p:graphicEl>
                                              <a:chart seriesIdx="0" categoryIdx="-4" bldStep="series"/>
                                            </p:graphic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B84F3-23FF-D797-5B4A-3662E6DDADCE}"/>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F0CB922-A4D6-046C-51D3-4038E7AFD063}"/>
              </a:ext>
            </a:extLst>
          </p:cNvPr>
          <p:cNvSpPr/>
          <p:nvPr/>
        </p:nvSpPr>
        <p:spPr>
          <a:xfrm>
            <a:off x="-492177" y="786867"/>
            <a:ext cx="12007121" cy="765136"/>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グラフ 4">
            <a:extLst>
              <a:ext uri="{FF2B5EF4-FFF2-40B4-BE49-F238E27FC236}">
                <a16:creationId xmlns:a16="http://schemas.microsoft.com/office/drawing/2014/main" id="{1494AA9D-834F-2D78-09F8-F5166C3318F0}"/>
              </a:ext>
            </a:extLst>
          </p:cNvPr>
          <p:cNvGraphicFramePr>
            <a:graphicFrameLocks/>
          </p:cNvGraphicFramePr>
          <p:nvPr/>
        </p:nvGraphicFramePr>
        <p:xfrm>
          <a:off x="1485493" y="2104897"/>
          <a:ext cx="10813311" cy="43640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33CE1842-5BB3-D550-7959-496BD45E7B32}"/>
              </a:ext>
            </a:extLst>
          </p:cNvPr>
          <p:cNvGraphicFramePr>
            <a:graphicFrameLocks/>
          </p:cNvGraphicFramePr>
          <p:nvPr/>
        </p:nvGraphicFramePr>
        <p:xfrm>
          <a:off x="1348574" y="2153796"/>
          <a:ext cx="10813311" cy="4364073"/>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グループ化 17">
            <a:extLst>
              <a:ext uri="{FF2B5EF4-FFF2-40B4-BE49-F238E27FC236}">
                <a16:creationId xmlns:a16="http://schemas.microsoft.com/office/drawing/2014/main" id="{055014CD-B0B7-2B2A-1EED-7EB60F659FB6}"/>
              </a:ext>
            </a:extLst>
          </p:cNvPr>
          <p:cNvGrpSpPr/>
          <p:nvPr/>
        </p:nvGrpSpPr>
        <p:grpSpPr>
          <a:xfrm>
            <a:off x="1850251" y="1690688"/>
            <a:ext cx="9881908" cy="4334980"/>
            <a:chOff x="1658679" y="1190847"/>
            <a:chExt cx="9005783" cy="4678823"/>
          </a:xfrm>
        </p:grpSpPr>
        <p:cxnSp>
          <p:nvCxnSpPr>
            <p:cNvPr id="6" name="直線コネクタ 5">
              <a:extLst>
                <a:ext uri="{FF2B5EF4-FFF2-40B4-BE49-F238E27FC236}">
                  <a16:creationId xmlns:a16="http://schemas.microsoft.com/office/drawing/2014/main" id="{8DD7BEAC-B9BA-350E-C8EC-A316C7DEB009}"/>
                </a:ext>
              </a:extLst>
            </p:cNvPr>
            <p:cNvCxnSpPr>
              <a:cxnSpLocks/>
            </p:cNvCxnSpPr>
            <p:nvPr/>
          </p:nvCxnSpPr>
          <p:spPr>
            <a:xfrm>
              <a:off x="1658679" y="1190847"/>
              <a:ext cx="0" cy="4678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6A20B4C9-D1F2-A49D-855A-8EEBA9D8E86B}"/>
                </a:ext>
              </a:extLst>
            </p:cNvPr>
            <p:cNvCxnSpPr>
              <a:cxnSpLocks/>
            </p:cNvCxnSpPr>
            <p:nvPr/>
          </p:nvCxnSpPr>
          <p:spPr>
            <a:xfrm>
              <a:off x="3895061" y="1190847"/>
              <a:ext cx="0" cy="4678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A8E318A8-1BC6-670D-DCA1-852DB769A08F}"/>
                </a:ext>
              </a:extLst>
            </p:cNvPr>
            <p:cNvCxnSpPr>
              <a:cxnSpLocks/>
            </p:cNvCxnSpPr>
            <p:nvPr/>
          </p:nvCxnSpPr>
          <p:spPr>
            <a:xfrm>
              <a:off x="6149162" y="1190847"/>
              <a:ext cx="0" cy="4678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E21EFAFF-5AD9-E27D-6978-14F077C90235}"/>
                </a:ext>
              </a:extLst>
            </p:cNvPr>
            <p:cNvCxnSpPr>
              <a:cxnSpLocks/>
            </p:cNvCxnSpPr>
            <p:nvPr/>
          </p:nvCxnSpPr>
          <p:spPr>
            <a:xfrm>
              <a:off x="8406803" y="1190847"/>
              <a:ext cx="0" cy="4678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73EFA8BE-6677-0AD7-4B72-E1EDCF125BA0}"/>
                </a:ext>
              </a:extLst>
            </p:cNvPr>
            <p:cNvCxnSpPr>
              <a:cxnSpLocks/>
            </p:cNvCxnSpPr>
            <p:nvPr/>
          </p:nvCxnSpPr>
          <p:spPr>
            <a:xfrm>
              <a:off x="10664462" y="1190847"/>
              <a:ext cx="0" cy="4678823"/>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正方形/長方形 23">
            <a:extLst>
              <a:ext uri="{FF2B5EF4-FFF2-40B4-BE49-F238E27FC236}">
                <a16:creationId xmlns:a16="http://schemas.microsoft.com/office/drawing/2014/main" id="{C2FD6E0C-60D1-5357-AA83-717D01B93797}"/>
              </a:ext>
            </a:extLst>
          </p:cNvPr>
          <p:cNvSpPr/>
          <p:nvPr/>
        </p:nvSpPr>
        <p:spPr>
          <a:xfrm>
            <a:off x="430003" y="2772540"/>
            <a:ext cx="2005181" cy="642568"/>
          </a:xfrm>
          <a:prstGeom prst="rect">
            <a:avLst/>
          </a:prstGeom>
          <a:solidFill>
            <a:srgbClr val="E4EDF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UD デジタル 教科書体 NP-R" panose="02020400000000000000" pitchFamily="18" charset="-128"/>
                <a:ea typeface="UD デジタル 教科書体 NP-R" panose="02020400000000000000" pitchFamily="18" charset="-128"/>
              </a:rPr>
              <a:t>困っていることを話してみよう</a:t>
            </a:r>
          </a:p>
        </p:txBody>
      </p:sp>
      <p:sp>
        <p:nvSpPr>
          <p:cNvPr id="25" name="正方形/長方形 24">
            <a:extLst>
              <a:ext uri="{FF2B5EF4-FFF2-40B4-BE49-F238E27FC236}">
                <a16:creationId xmlns:a16="http://schemas.microsoft.com/office/drawing/2014/main" id="{7814B9D9-CF88-1829-2033-45B2A6F3EB2C}"/>
              </a:ext>
            </a:extLst>
          </p:cNvPr>
          <p:cNvSpPr/>
          <p:nvPr/>
        </p:nvSpPr>
        <p:spPr>
          <a:xfrm>
            <a:off x="430002" y="3556932"/>
            <a:ext cx="2005181" cy="642568"/>
          </a:xfrm>
          <a:prstGeom prst="rect">
            <a:avLst/>
          </a:prstGeom>
          <a:solidFill>
            <a:srgbClr val="E4EDF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UD デジタル 教科書体 NP-R" panose="02020400000000000000" pitchFamily="18" charset="-128"/>
                <a:ea typeface="UD デジタル 教科書体 NP-R" panose="02020400000000000000" pitchFamily="18" charset="-128"/>
              </a:rPr>
              <a:t>先生に何を質問されるのかな</a:t>
            </a:r>
          </a:p>
        </p:txBody>
      </p:sp>
      <p:sp>
        <p:nvSpPr>
          <p:cNvPr id="26" name="正方形/長方形 25">
            <a:extLst>
              <a:ext uri="{FF2B5EF4-FFF2-40B4-BE49-F238E27FC236}">
                <a16:creationId xmlns:a16="http://schemas.microsoft.com/office/drawing/2014/main" id="{E3D47FF8-EA69-540D-5A19-89AF1170359C}"/>
              </a:ext>
            </a:extLst>
          </p:cNvPr>
          <p:cNvSpPr/>
          <p:nvPr/>
        </p:nvSpPr>
        <p:spPr>
          <a:xfrm>
            <a:off x="459840" y="4791300"/>
            <a:ext cx="2005181" cy="642568"/>
          </a:xfrm>
          <a:prstGeom prst="rect">
            <a:avLst/>
          </a:prstGeom>
          <a:solidFill>
            <a:srgbClr val="E4EDF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UD デジタル 教科書体 NP-R" panose="02020400000000000000" pitchFamily="18" charset="-128"/>
                <a:ea typeface="UD デジタル 教科書体 NP-R" panose="02020400000000000000" pitchFamily="18" charset="-128"/>
              </a:rPr>
              <a:t>何を話せば</a:t>
            </a:r>
            <a:endParaRPr kumimoji="1" lang="en-US" altLang="ja-JP" sz="2000" b="1"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solidFill>
                  <a:schemeClr val="tx1"/>
                </a:solidFill>
                <a:latin typeface="UD デジタル 教科書体 NP-R" panose="02020400000000000000" pitchFamily="18" charset="-128"/>
                <a:ea typeface="UD デジタル 教科書体 NP-R" panose="02020400000000000000" pitchFamily="18" charset="-128"/>
              </a:rPr>
              <a:t>いいのかな</a:t>
            </a:r>
            <a:endParaRPr kumimoji="1" lang="ja-JP" altLang="en-US"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28" name="正方形/長方形 27">
            <a:extLst>
              <a:ext uri="{FF2B5EF4-FFF2-40B4-BE49-F238E27FC236}">
                <a16:creationId xmlns:a16="http://schemas.microsoft.com/office/drawing/2014/main" id="{4F2254FC-62C3-6D1A-21C0-83D768438D4B}"/>
              </a:ext>
            </a:extLst>
          </p:cNvPr>
          <p:cNvSpPr/>
          <p:nvPr/>
        </p:nvSpPr>
        <p:spPr>
          <a:xfrm>
            <a:off x="2084356" y="1709986"/>
            <a:ext cx="2005181" cy="64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P-B" panose="02020700000000000000" pitchFamily="18" charset="-128"/>
                <a:ea typeface="UD デジタル 教科書体 NP-B" panose="02020700000000000000" pitchFamily="18" charset="-128"/>
              </a:rPr>
              <a:t>小学４年生</a:t>
            </a:r>
          </a:p>
        </p:txBody>
      </p:sp>
      <p:sp>
        <p:nvSpPr>
          <p:cNvPr id="29" name="正方形/長方形 28">
            <a:extLst>
              <a:ext uri="{FF2B5EF4-FFF2-40B4-BE49-F238E27FC236}">
                <a16:creationId xmlns:a16="http://schemas.microsoft.com/office/drawing/2014/main" id="{260519CA-639A-21E4-BA76-F65EE94D9767}"/>
              </a:ext>
            </a:extLst>
          </p:cNvPr>
          <p:cNvSpPr/>
          <p:nvPr/>
        </p:nvSpPr>
        <p:spPr>
          <a:xfrm>
            <a:off x="4557745" y="1709986"/>
            <a:ext cx="2005181" cy="64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P-B" panose="02020700000000000000" pitchFamily="18" charset="-128"/>
                <a:ea typeface="UD デジタル 教科書体 NP-B" panose="02020700000000000000" pitchFamily="18" charset="-128"/>
              </a:rPr>
              <a:t>小学６年生</a:t>
            </a:r>
          </a:p>
        </p:txBody>
      </p:sp>
      <p:sp>
        <p:nvSpPr>
          <p:cNvPr id="30" name="正方形/長方形 29">
            <a:extLst>
              <a:ext uri="{FF2B5EF4-FFF2-40B4-BE49-F238E27FC236}">
                <a16:creationId xmlns:a16="http://schemas.microsoft.com/office/drawing/2014/main" id="{03F84D5E-CFEE-BA5E-E4A0-E2798BD9AA57}"/>
              </a:ext>
            </a:extLst>
          </p:cNvPr>
          <p:cNvSpPr/>
          <p:nvPr/>
        </p:nvSpPr>
        <p:spPr>
          <a:xfrm>
            <a:off x="7013626" y="1690688"/>
            <a:ext cx="2005181" cy="64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P-B" panose="02020700000000000000" pitchFamily="18" charset="-128"/>
                <a:ea typeface="UD デジタル 教科書体 NP-B" panose="02020700000000000000" pitchFamily="18" charset="-128"/>
              </a:rPr>
              <a:t>中学２年生</a:t>
            </a:r>
          </a:p>
        </p:txBody>
      </p:sp>
      <p:sp>
        <p:nvSpPr>
          <p:cNvPr id="31" name="正方形/長方形 30">
            <a:extLst>
              <a:ext uri="{FF2B5EF4-FFF2-40B4-BE49-F238E27FC236}">
                <a16:creationId xmlns:a16="http://schemas.microsoft.com/office/drawing/2014/main" id="{16A18C4E-2874-7A25-7438-D5934AB1BF37}"/>
              </a:ext>
            </a:extLst>
          </p:cNvPr>
          <p:cNvSpPr/>
          <p:nvPr/>
        </p:nvSpPr>
        <p:spPr>
          <a:xfrm>
            <a:off x="9490921" y="1709986"/>
            <a:ext cx="2005181" cy="642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P-B" panose="02020700000000000000" pitchFamily="18" charset="-128"/>
                <a:ea typeface="UD デジタル 教科書体 NP-B" panose="02020700000000000000" pitchFamily="18" charset="-128"/>
              </a:rPr>
              <a:t>中学３年生</a:t>
            </a:r>
          </a:p>
        </p:txBody>
      </p:sp>
      <p:sp>
        <p:nvSpPr>
          <p:cNvPr id="33" name="正方形/長方形 32">
            <a:extLst>
              <a:ext uri="{FF2B5EF4-FFF2-40B4-BE49-F238E27FC236}">
                <a16:creationId xmlns:a16="http://schemas.microsoft.com/office/drawing/2014/main" id="{E8ADA547-AC88-D425-D283-D8DB50D643A4}"/>
              </a:ext>
            </a:extLst>
          </p:cNvPr>
          <p:cNvSpPr/>
          <p:nvPr/>
        </p:nvSpPr>
        <p:spPr>
          <a:xfrm>
            <a:off x="2435184" y="2630716"/>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50.0%</a:t>
            </a:r>
            <a:endParaRPr kumimoji="1" lang="ja-JP" altLang="en-US" b="1" dirty="0">
              <a:solidFill>
                <a:schemeClr val="accent1"/>
              </a:solidFill>
              <a:latin typeface="UD デジタル 教科書体 NP-R" panose="02020400000000000000" pitchFamily="18" charset="-128"/>
              <a:ea typeface="UD デジタル 教科書体 NP-R" panose="02020400000000000000" pitchFamily="18" charset="-128"/>
            </a:endParaRPr>
          </a:p>
        </p:txBody>
      </p:sp>
      <p:grpSp>
        <p:nvGrpSpPr>
          <p:cNvPr id="15" name="グループ化 14">
            <a:extLst>
              <a:ext uri="{FF2B5EF4-FFF2-40B4-BE49-F238E27FC236}">
                <a16:creationId xmlns:a16="http://schemas.microsoft.com/office/drawing/2014/main" id="{77401A25-069B-BEAE-C79E-043042497A1F}"/>
              </a:ext>
            </a:extLst>
          </p:cNvPr>
          <p:cNvGrpSpPr/>
          <p:nvPr/>
        </p:nvGrpSpPr>
        <p:grpSpPr>
          <a:xfrm>
            <a:off x="5254523" y="3858178"/>
            <a:ext cx="6359608" cy="1760636"/>
            <a:chOff x="5254523" y="3858178"/>
            <a:chExt cx="6359608" cy="1760636"/>
          </a:xfrm>
        </p:grpSpPr>
        <p:sp>
          <p:nvSpPr>
            <p:cNvPr id="34" name="正方形/長方形 33">
              <a:extLst>
                <a:ext uri="{FF2B5EF4-FFF2-40B4-BE49-F238E27FC236}">
                  <a16:creationId xmlns:a16="http://schemas.microsoft.com/office/drawing/2014/main" id="{82B66470-86E6-90AD-0865-3127AD098325}"/>
                </a:ext>
              </a:extLst>
            </p:cNvPr>
            <p:cNvSpPr/>
            <p:nvPr/>
          </p:nvSpPr>
          <p:spPr>
            <a:xfrm>
              <a:off x="5254523" y="3858178"/>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39</a:t>
              </a:r>
              <a:r>
                <a:rPr kumimoji="1"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.6%</a:t>
              </a:r>
              <a:endParaRPr kumimoji="1" lang="ja-JP" altLang="en-US" b="1" dirty="0">
                <a:solidFill>
                  <a:schemeClr val="accent1"/>
                </a:solidFill>
                <a:latin typeface="UD デジタル 教科書体 NP-R" panose="02020400000000000000" pitchFamily="18" charset="-128"/>
                <a:ea typeface="UD デジタル 教科書体 NP-R" panose="02020400000000000000" pitchFamily="18" charset="-128"/>
              </a:endParaRPr>
            </a:p>
          </p:txBody>
        </p:sp>
        <p:sp>
          <p:nvSpPr>
            <p:cNvPr id="35" name="正方形/長方形 34">
              <a:extLst>
                <a:ext uri="{FF2B5EF4-FFF2-40B4-BE49-F238E27FC236}">
                  <a16:creationId xmlns:a16="http://schemas.microsoft.com/office/drawing/2014/main" id="{88298EF6-D467-78C0-DD34-435E4C48EB2E}"/>
                </a:ext>
              </a:extLst>
            </p:cNvPr>
            <p:cNvSpPr/>
            <p:nvPr/>
          </p:nvSpPr>
          <p:spPr>
            <a:xfrm>
              <a:off x="7860187" y="4647892"/>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31</a:t>
              </a:r>
              <a:r>
                <a:rPr kumimoji="1"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.6%</a:t>
              </a:r>
              <a:endParaRPr kumimoji="1" lang="ja-JP" altLang="en-US" b="1" dirty="0">
                <a:solidFill>
                  <a:schemeClr val="accent1"/>
                </a:solidFill>
                <a:latin typeface="UD デジタル 教科書体 NP-R" panose="02020400000000000000" pitchFamily="18" charset="-128"/>
                <a:ea typeface="UD デジタル 教科書体 NP-R" panose="02020400000000000000" pitchFamily="18" charset="-128"/>
              </a:endParaRPr>
            </a:p>
          </p:txBody>
        </p:sp>
        <p:sp>
          <p:nvSpPr>
            <p:cNvPr id="36" name="正方形/長方形 35">
              <a:extLst>
                <a:ext uri="{FF2B5EF4-FFF2-40B4-BE49-F238E27FC236}">
                  <a16:creationId xmlns:a16="http://schemas.microsoft.com/office/drawing/2014/main" id="{64581F0A-4515-85CF-CF5A-922518F29386}"/>
                </a:ext>
              </a:extLst>
            </p:cNvPr>
            <p:cNvSpPr/>
            <p:nvPr/>
          </p:nvSpPr>
          <p:spPr>
            <a:xfrm>
              <a:off x="10455511" y="5112584"/>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26</a:t>
              </a:r>
              <a:r>
                <a:rPr kumimoji="1" lang="en-US" altLang="ja-JP" b="1" dirty="0">
                  <a:solidFill>
                    <a:schemeClr val="accent1"/>
                  </a:solidFill>
                  <a:latin typeface="UD デジタル 教科書体 NP-R" panose="02020400000000000000" pitchFamily="18" charset="-128"/>
                  <a:ea typeface="UD デジタル 教科書体 NP-R" panose="02020400000000000000" pitchFamily="18" charset="-128"/>
                </a:rPr>
                <a:t>.6%</a:t>
              </a:r>
              <a:endParaRPr kumimoji="1" lang="ja-JP" altLang="en-US" b="1" dirty="0">
                <a:solidFill>
                  <a:schemeClr val="accent1"/>
                </a:solidFill>
                <a:latin typeface="UD デジタル 教科書体 NP-R" panose="02020400000000000000" pitchFamily="18" charset="-128"/>
                <a:ea typeface="UD デジタル 教科書体 NP-R" panose="02020400000000000000" pitchFamily="18" charset="-128"/>
              </a:endParaRPr>
            </a:p>
          </p:txBody>
        </p:sp>
      </p:grpSp>
      <p:sp>
        <p:nvSpPr>
          <p:cNvPr id="37" name="正方形/長方形 36">
            <a:extLst>
              <a:ext uri="{FF2B5EF4-FFF2-40B4-BE49-F238E27FC236}">
                <a16:creationId xmlns:a16="http://schemas.microsoft.com/office/drawing/2014/main" id="{5C278C9B-35D6-5306-157A-2F668AAB29C7}"/>
              </a:ext>
            </a:extLst>
          </p:cNvPr>
          <p:cNvSpPr/>
          <p:nvPr/>
        </p:nvSpPr>
        <p:spPr>
          <a:xfrm>
            <a:off x="2566268" y="3711008"/>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2"/>
                </a:solidFill>
                <a:latin typeface="UD デジタル 教科書体 NP-R" panose="02020400000000000000" pitchFamily="18" charset="-128"/>
                <a:ea typeface="UD デジタル 教科書体 NP-R" panose="02020400000000000000" pitchFamily="18" charset="-128"/>
              </a:rPr>
              <a:t>46</a:t>
            </a:r>
            <a:r>
              <a:rPr kumimoji="1" lang="en-US" altLang="ja-JP" b="1" dirty="0">
                <a:solidFill>
                  <a:schemeClr val="accent2"/>
                </a:solidFill>
                <a:latin typeface="UD デジタル 教科書体 NP-R" panose="02020400000000000000" pitchFamily="18" charset="-128"/>
                <a:ea typeface="UD デジタル 教科書体 NP-R" panose="02020400000000000000" pitchFamily="18" charset="-128"/>
              </a:rPr>
              <a:t>.7%</a:t>
            </a:r>
            <a:endParaRPr kumimoji="1" lang="ja-JP" altLang="en-US" b="1" dirty="0">
              <a:solidFill>
                <a:schemeClr val="accent2"/>
              </a:solidFill>
              <a:latin typeface="UD デジタル 教科書体 NP-R" panose="02020400000000000000" pitchFamily="18" charset="-128"/>
              <a:ea typeface="UD デジタル 教科書体 NP-R" panose="02020400000000000000" pitchFamily="18" charset="-128"/>
            </a:endParaRPr>
          </a:p>
        </p:txBody>
      </p:sp>
      <p:grpSp>
        <p:nvGrpSpPr>
          <p:cNvPr id="14" name="グループ化 13">
            <a:extLst>
              <a:ext uri="{FF2B5EF4-FFF2-40B4-BE49-F238E27FC236}">
                <a16:creationId xmlns:a16="http://schemas.microsoft.com/office/drawing/2014/main" id="{A43C1625-8BC4-6FDF-AD5C-F1D20B3EE7A5}"/>
              </a:ext>
            </a:extLst>
          </p:cNvPr>
          <p:cNvGrpSpPr/>
          <p:nvPr/>
        </p:nvGrpSpPr>
        <p:grpSpPr>
          <a:xfrm>
            <a:off x="5222771" y="3229386"/>
            <a:ext cx="6429360" cy="828742"/>
            <a:chOff x="5222771" y="3229386"/>
            <a:chExt cx="6429360" cy="828742"/>
          </a:xfrm>
        </p:grpSpPr>
        <p:sp>
          <p:nvSpPr>
            <p:cNvPr id="38" name="正方形/長方形 37">
              <a:extLst>
                <a:ext uri="{FF2B5EF4-FFF2-40B4-BE49-F238E27FC236}">
                  <a16:creationId xmlns:a16="http://schemas.microsoft.com/office/drawing/2014/main" id="{02CA9121-7770-B3D6-845D-F86C84A198B8}"/>
                </a:ext>
              </a:extLst>
            </p:cNvPr>
            <p:cNvSpPr/>
            <p:nvPr/>
          </p:nvSpPr>
          <p:spPr>
            <a:xfrm>
              <a:off x="5222771" y="3261285"/>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2"/>
                  </a:solidFill>
                  <a:latin typeface="UD デジタル 教科書体 NP-R" panose="02020400000000000000" pitchFamily="18" charset="-128"/>
                  <a:ea typeface="UD デジタル 教科書体 NP-R" panose="02020400000000000000" pitchFamily="18" charset="-128"/>
                </a:rPr>
                <a:t>52.1%</a:t>
              </a:r>
              <a:endParaRPr kumimoji="1" lang="ja-JP" altLang="en-US" b="1" dirty="0">
                <a:solidFill>
                  <a:schemeClr val="accent2"/>
                </a:solidFill>
                <a:latin typeface="UD デジタル 教科書体 NP-R" panose="02020400000000000000" pitchFamily="18" charset="-128"/>
                <a:ea typeface="UD デジタル 教科書体 NP-R" panose="02020400000000000000" pitchFamily="18" charset="-128"/>
              </a:endParaRPr>
            </a:p>
          </p:txBody>
        </p:sp>
        <p:sp>
          <p:nvSpPr>
            <p:cNvPr id="39" name="正方形/長方形 38">
              <a:extLst>
                <a:ext uri="{FF2B5EF4-FFF2-40B4-BE49-F238E27FC236}">
                  <a16:creationId xmlns:a16="http://schemas.microsoft.com/office/drawing/2014/main" id="{0D199171-0E96-5D3A-D778-DC255627D351}"/>
                </a:ext>
              </a:extLst>
            </p:cNvPr>
            <p:cNvSpPr/>
            <p:nvPr/>
          </p:nvSpPr>
          <p:spPr>
            <a:xfrm>
              <a:off x="7978216" y="3551898"/>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2"/>
                  </a:solidFill>
                  <a:latin typeface="UD デジタル 教科書体 NP-R" panose="02020400000000000000" pitchFamily="18" charset="-128"/>
                  <a:ea typeface="UD デジタル 教科書体 NP-R" panose="02020400000000000000" pitchFamily="18" charset="-128"/>
                </a:rPr>
                <a:t>48</a:t>
              </a:r>
              <a:r>
                <a:rPr kumimoji="1" lang="en-US" altLang="ja-JP" b="1" dirty="0">
                  <a:solidFill>
                    <a:schemeClr val="accent2"/>
                  </a:solidFill>
                  <a:latin typeface="UD デジタル 教科書体 NP-R" panose="02020400000000000000" pitchFamily="18" charset="-128"/>
                  <a:ea typeface="UD デジタル 教科書体 NP-R" panose="02020400000000000000" pitchFamily="18" charset="-128"/>
                </a:rPr>
                <a:t>.0%</a:t>
              </a:r>
              <a:endParaRPr kumimoji="1" lang="ja-JP" altLang="en-US" b="1" dirty="0">
                <a:solidFill>
                  <a:schemeClr val="accent2"/>
                </a:solidFill>
                <a:latin typeface="UD デジタル 教科書体 NP-R" panose="02020400000000000000" pitchFamily="18" charset="-128"/>
                <a:ea typeface="UD デジタル 教科書体 NP-R" panose="02020400000000000000" pitchFamily="18" charset="-128"/>
              </a:endParaRPr>
            </a:p>
          </p:txBody>
        </p:sp>
        <p:sp>
          <p:nvSpPr>
            <p:cNvPr id="40" name="正方形/長方形 39">
              <a:extLst>
                <a:ext uri="{FF2B5EF4-FFF2-40B4-BE49-F238E27FC236}">
                  <a16:creationId xmlns:a16="http://schemas.microsoft.com/office/drawing/2014/main" id="{45765AD2-548D-F55E-8053-09A1D77B6423}"/>
                </a:ext>
              </a:extLst>
            </p:cNvPr>
            <p:cNvSpPr/>
            <p:nvPr/>
          </p:nvSpPr>
          <p:spPr>
            <a:xfrm>
              <a:off x="10493511" y="3229386"/>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2"/>
                  </a:solidFill>
                  <a:latin typeface="UD デジタル 教科書体 NP-R" panose="02020400000000000000" pitchFamily="18" charset="-128"/>
                  <a:ea typeface="UD デジタル 教科書体 NP-R" panose="02020400000000000000" pitchFamily="18" charset="-128"/>
                </a:rPr>
                <a:t>51.6%</a:t>
              </a:r>
              <a:endParaRPr kumimoji="1" lang="ja-JP" altLang="en-US" b="1" dirty="0">
                <a:solidFill>
                  <a:schemeClr val="accent2"/>
                </a:solidFill>
                <a:latin typeface="UD デジタル 教科書体 NP-R" panose="02020400000000000000" pitchFamily="18" charset="-128"/>
                <a:ea typeface="UD デジタル 教科書体 NP-R" panose="02020400000000000000" pitchFamily="18" charset="-128"/>
              </a:endParaRPr>
            </a:p>
          </p:txBody>
        </p:sp>
      </p:grpSp>
      <p:sp>
        <p:nvSpPr>
          <p:cNvPr id="41" name="正方形/長方形 40">
            <a:extLst>
              <a:ext uri="{FF2B5EF4-FFF2-40B4-BE49-F238E27FC236}">
                <a16:creationId xmlns:a16="http://schemas.microsoft.com/office/drawing/2014/main" id="{E9F54887-A90A-93B0-E1C5-94BFF89E72E2}"/>
              </a:ext>
            </a:extLst>
          </p:cNvPr>
          <p:cNvSpPr/>
          <p:nvPr/>
        </p:nvSpPr>
        <p:spPr>
          <a:xfrm>
            <a:off x="2715854" y="4974686"/>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33.3%</a:t>
            </a:r>
            <a:endParaRPr kumimoji="1" lang="ja-JP" altLang="en-US" b="1" dirty="0">
              <a:solidFill>
                <a:schemeClr val="accent3"/>
              </a:solidFill>
              <a:latin typeface="UD デジタル 教科書体 NP-R" panose="02020400000000000000" pitchFamily="18" charset="-128"/>
              <a:ea typeface="UD デジタル 教科書体 NP-R" panose="02020400000000000000" pitchFamily="18" charset="-128"/>
            </a:endParaRPr>
          </a:p>
        </p:txBody>
      </p:sp>
      <p:grpSp>
        <p:nvGrpSpPr>
          <p:cNvPr id="3" name="グループ化 2">
            <a:extLst>
              <a:ext uri="{FF2B5EF4-FFF2-40B4-BE49-F238E27FC236}">
                <a16:creationId xmlns:a16="http://schemas.microsoft.com/office/drawing/2014/main" id="{FC7CD5FB-F9B6-3767-6453-F1119BD85BFF}"/>
              </a:ext>
            </a:extLst>
          </p:cNvPr>
          <p:cNvGrpSpPr/>
          <p:nvPr/>
        </p:nvGrpSpPr>
        <p:grpSpPr>
          <a:xfrm>
            <a:off x="5260227" y="2414077"/>
            <a:ext cx="6523552" cy="769273"/>
            <a:chOff x="5260227" y="2414077"/>
            <a:chExt cx="6523552" cy="769273"/>
          </a:xfrm>
        </p:grpSpPr>
        <p:sp>
          <p:nvSpPr>
            <p:cNvPr id="42" name="正方形/長方形 41">
              <a:extLst>
                <a:ext uri="{FF2B5EF4-FFF2-40B4-BE49-F238E27FC236}">
                  <a16:creationId xmlns:a16="http://schemas.microsoft.com/office/drawing/2014/main" id="{E6D5A538-AA48-4C8A-2A22-C6275C07E419}"/>
                </a:ext>
              </a:extLst>
            </p:cNvPr>
            <p:cNvSpPr/>
            <p:nvPr/>
          </p:nvSpPr>
          <p:spPr>
            <a:xfrm>
              <a:off x="5260227" y="2414077"/>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5</a:t>
              </a:r>
              <a:r>
                <a:rPr kumimoji="1"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3.1%</a:t>
              </a:r>
              <a:endParaRPr kumimoji="1" lang="ja-JP" altLang="en-US" b="1" dirty="0">
                <a:solidFill>
                  <a:schemeClr val="accent3"/>
                </a:solidFill>
                <a:latin typeface="UD デジタル 教科書体 NP-R" panose="02020400000000000000" pitchFamily="18" charset="-128"/>
                <a:ea typeface="UD デジタル 教科書体 NP-R" panose="02020400000000000000" pitchFamily="18" charset="-128"/>
              </a:endParaRPr>
            </a:p>
          </p:txBody>
        </p:sp>
        <p:sp>
          <p:nvSpPr>
            <p:cNvPr id="43" name="正方形/長方形 42">
              <a:extLst>
                <a:ext uri="{FF2B5EF4-FFF2-40B4-BE49-F238E27FC236}">
                  <a16:creationId xmlns:a16="http://schemas.microsoft.com/office/drawing/2014/main" id="{EBB6A582-CD17-8080-6A51-C4B8CAC8488C}"/>
                </a:ext>
              </a:extLst>
            </p:cNvPr>
            <p:cNvSpPr/>
            <p:nvPr/>
          </p:nvSpPr>
          <p:spPr>
            <a:xfrm>
              <a:off x="7988763" y="2677120"/>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56</a:t>
              </a:r>
              <a:r>
                <a:rPr kumimoji="1"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.9%</a:t>
              </a:r>
              <a:endParaRPr kumimoji="1" lang="ja-JP" altLang="en-US" b="1" dirty="0">
                <a:solidFill>
                  <a:schemeClr val="accent3"/>
                </a:solidFill>
                <a:latin typeface="UD デジタル 教科書体 NP-R" panose="02020400000000000000" pitchFamily="18" charset="-128"/>
                <a:ea typeface="UD デジタル 教科書体 NP-R" panose="02020400000000000000" pitchFamily="18" charset="-128"/>
              </a:endParaRPr>
            </a:p>
          </p:txBody>
        </p:sp>
        <p:sp>
          <p:nvSpPr>
            <p:cNvPr id="44" name="正方形/長方形 43">
              <a:extLst>
                <a:ext uri="{FF2B5EF4-FFF2-40B4-BE49-F238E27FC236}">
                  <a16:creationId xmlns:a16="http://schemas.microsoft.com/office/drawing/2014/main" id="{C4AF3498-331D-5F74-58BF-6CE4B0922687}"/>
                </a:ext>
              </a:extLst>
            </p:cNvPr>
            <p:cNvSpPr/>
            <p:nvPr/>
          </p:nvSpPr>
          <p:spPr>
            <a:xfrm>
              <a:off x="10625159" y="2534134"/>
              <a:ext cx="1158620" cy="506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57</a:t>
              </a:r>
              <a:r>
                <a:rPr kumimoji="1" lang="en-US" altLang="ja-JP" b="1" dirty="0">
                  <a:solidFill>
                    <a:schemeClr val="accent3"/>
                  </a:solidFill>
                  <a:latin typeface="UD デジタル 教科書体 NP-R" panose="02020400000000000000" pitchFamily="18" charset="-128"/>
                  <a:ea typeface="UD デジタル 教科書体 NP-R" panose="02020400000000000000" pitchFamily="18" charset="-128"/>
                </a:rPr>
                <a:t>.2%</a:t>
              </a:r>
              <a:endParaRPr kumimoji="1" lang="ja-JP" altLang="en-US" b="1" dirty="0">
                <a:solidFill>
                  <a:schemeClr val="accent3"/>
                </a:solidFill>
                <a:latin typeface="UD デジタル 教科書体 NP-R" panose="02020400000000000000" pitchFamily="18" charset="-128"/>
                <a:ea typeface="UD デジタル 教科書体 NP-R" panose="02020400000000000000" pitchFamily="18" charset="-128"/>
              </a:endParaRPr>
            </a:p>
          </p:txBody>
        </p:sp>
      </p:grpSp>
      <p:sp>
        <p:nvSpPr>
          <p:cNvPr id="11" name="楕円 10">
            <a:extLst>
              <a:ext uri="{FF2B5EF4-FFF2-40B4-BE49-F238E27FC236}">
                <a16:creationId xmlns:a16="http://schemas.microsoft.com/office/drawing/2014/main" id="{DE9EE342-7489-BC1F-9A48-6153AA4B80E2}"/>
              </a:ext>
            </a:extLst>
          </p:cNvPr>
          <p:cNvSpPr/>
          <p:nvPr/>
        </p:nvSpPr>
        <p:spPr>
          <a:xfrm>
            <a:off x="2682705" y="3533744"/>
            <a:ext cx="238677" cy="236871"/>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2" name="楕円 11">
            <a:extLst>
              <a:ext uri="{FF2B5EF4-FFF2-40B4-BE49-F238E27FC236}">
                <a16:creationId xmlns:a16="http://schemas.microsoft.com/office/drawing/2014/main" id="{736E5C81-CE60-C53D-793E-6284493256AB}"/>
              </a:ext>
            </a:extLst>
          </p:cNvPr>
          <p:cNvSpPr/>
          <p:nvPr/>
        </p:nvSpPr>
        <p:spPr>
          <a:xfrm>
            <a:off x="2689364" y="3193972"/>
            <a:ext cx="238677" cy="236871"/>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3" name="楕円 12">
            <a:extLst>
              <a:ext uri="{FF2B5EF4-FFF2-40B4-BE49-F238E27FC236}">
                <a16:creationId xmlns:a16="http://schemas.microsoft.com/office/drawing/2014/main" id="{74CFDD50-9734-DBED-F1D3-94B7BBF22E09}"/>
              </a:ext>
            </a:extLst>
          </p:cNvPr>
          <p:cNvSpPr/>
          <p:nvPr/>
        </p:nvSpPr>
        <p:spPr>
          <a:xfrm>
            <a:off x="2681990" y="4893202"/>
            <a:ext cx="238213" cy="237879"/>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6" name="正方形/長方形 15">
            <a:extLst>
              <a:ext uri="{FF2B5EF4-FFF2-40B4-BE49-F238E27FC236}">
                <a16:creationId xmlns:a16="http://schemas.microsoft.com/office/drawing/2014/main" id="{2BE34B75-E4BC-3E91-27B6-A2F27C5F114D}"/>
              </a:ext>
            </a:extLst>
          </p:cNvPr>
          <p:cNvSpPr/>
          <p:nvPr/>
        </p:nvSpPr>
        <p:spPr>
          <a:xfrm>
            <a:off x="104728" y="730725"/>
            <a:ext cx="11410216" cy="8984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3200" b="1" dirty="0">
                <a:solidFill>
                  <a:schemeClr val="tx1"/>
                </a:solidFill>
                <a:latin typeface="UD デジタル 教科書体 NP-B" panose="02020700000000000000" pitchFamily="18" charset="-128"/>
                <a:ea typeface="UD デジタル 教科書体 NP-B" panose="02020700000000000000" pitchFamily="18" charset="-128"/>
              </a:rPr>
              <a:t>「定期相談が</a:t>
            </a:r>
            <a:r>
              <a:rPr lang="ja-JP" altLang="en-US" sz="3200" b="1" dirty="0">
                <a:solidFill>
                  <a:srgbClr val="FF0000"/>
                </a:solidFill>
                <a:latin typeface="UD デジタル 教科書体 NP-B" panose="02020700000000000000" pitchFamily="18" charset="-128"/>
                <a:ea typeface="UD デジタル 教科書体 NP-B" panose="02020700000000000000" pitchFamily="18" charset="-128"/>
              </a:rPr>
              <a:t>始まる前の気持ち</a:t>
            </a:r>
            <a:r>
              <a:rPr lang="ja-JP" altLang="en-US" sz="3200" b="1" dirty="0">
                <a:solidFill>
                  <a:schemeClr val="tx1"/>
                </a:solidFill>
                <a:latin typeface="UD デジタル 教科書体 NP-B" panose="02020700000000000000" pitchFamily="18" charset="-128"/>
                <a:ea typeface="UD デジタル 教科書体 NP-B" panose="02020700000000000000" pitchFamily="18" charset="-128"/>
              </a:rPr>
              <a:t>は？」児童生徒に聞くと</a:t>
            </a:r>
            <a:r>
              <a:rPr lang="en-US" altLang="ja-JP" sz="3200" b="1"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4000" b="1"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7" name="正方形/長方形 16">
            <a:extLst>
              <a:ext uri="{FF2B5EF4-FFF2-40B4-BE49-F238E27FC236}">
                <a16:creationId xmlns:a16="http://schemas.microsoft.com/office/drawing/2014/main" id="{7B71C662-0AF0-E137-2CEF-FFDD1A07B959}"/>
              </a:ext>
            </a:extLst>
          </p:cNvPr>
          <p:cNvSpPr/>
          <p:nvPr/>
        </p:nvSpPr>
        <p:spPr>
          <a:xfrm>
            <a:off x="1485493" y="5591894"/>
            <a:ext cx="7661000" cy="81249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solidFill>
                  <a:schemeClr val="tx1"/>
                </a:solidFill>
                <a:latin typeface="UD デジタル 教科書体 NP-B" panose="02020700000000000000" pitchFamily="18" charset="-128"/>
                <a:ea typeface="UD デジタル 教科書体 NP-B" panose="02020700000000000000" pitchFamily="18" charset="-128"/>
              </a:rPr>
              <a:t>受け身で消極的な姿勢が強くなっていく</a:t>
            </a:r>
            <a:r>
              <a:rPr kumimoji="1" lang="en-US" altLang="ja-JP" sz="2800" dirty="0">
                <a:solidFill>
                  <a:schemeClr val="tx1"/>
                </a:solidFill>
                <a:latin typeface="UD デジタル 教科書体 NP-B" panose="02020700000000000000" pitchFamily="18" charset="-128"/>
                <a:ea typeface="UD デジタル 教科書体 NP-B" panose="02020700000000000000" pitchFamily="18" charset="-128"/>
              </a:rPr>
              <a:t>…</a:t>
            </a:r>
            <a:endPar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554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500"/>
                                        <p:tgtEl>
                                          <p:spTgt spid="4">
                                            <p:graphicEl>
                                              <a:chart seriesIdx="0" categoryIdx="-4" bldStep="series"/>
                                            </p:graphic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6" dur="500"/>
                                        <p:tgtEl>
                                          <p:spTgt spid="4">
                                            <p:graphicEl>
                                              <a:chart seriesIdx="1" categoryIdx="-4" bldStep="series"/>
                                            </p:graphic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25" dur="500"/>
                                        <p:tgtEl>
                                          <p:spTgt spid="4">
                                            <p:graphicEl>
                                              <a:chart seriesIdx="2" categoryIdx="-4" bldStep="series"/>
                                            </p:graphic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8BFA-D515-A8A8-ADA2-F9D480B3CBAC}"/>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4843D59-85B2-DAAE-F56F-1794DB87E481}"/>
              </a:ext>
            </a:extLst>
          </p:cNvPr>
          <p:cNvSpPr/>
          <p:nvPr/>
        </p:nvSpPr>
        <p:spPr>
          <a:xfrm>
            <a:off x="-492177" y="786867"/>
            <a:ext cx="12007121" cy="765136"/>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A3E011E6-B907-4CC4-BEC3-3E8042E9FB42}"/>
              </a:ext>
            </a:extLst>
          </p:cNvPr>
          <p:cNvSpPr txBox="1">
            <a:spLocks/>
          </p:cNvSpPr>
          <p:nvPr/>
        </p:nvSpPr>
        <p:spPr>
          <a:xfrm>
            <a:off x="266658" y="764682"/>
            <a:ext cx="11248286" cy="825500"/>
          </a:xfrm>
          <a:prstGeom prst="rect">
            <a:avLst/>
          </a:prstGeom>
          <a:ln>
            <a:noFill/>
          </a:ln>
        </p:spPr>
        <p:txBody>
          <a:bodyPr vert="horz" lIns="91440" tIns="45720" rIns="91440" bIns="45720" rtlCol="0" anchor="ctr">
            <a:normAutofit fontScale="85000" lnSpcReduction="10000"/>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教師と子供の「ずれ」を埋め、安心の場にするために</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99499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CCAF-A918-7667-DAAD-BC1F0E4B9B0B}"/>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8CE52486-A225-548A-A23D-12F1683B463D}"/>
              </a:ext>
            </a:extLst>
          </p:cNvPr>
          <p:cNvSpPr/>
          <p:nvPr/>
        </p:nvSpPr>
        <p:spPr>
          <a:xfrm>
            <a:off x="12463" y="5210085"/>
            <a:ext cx="12435840" cy="6438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300" dirty="0">
                <a:latin typeface="UD デジタル 教科書体 NP-B" panose="02020700000000000000" pitchFamily="18" charset="-128"/>
                <a:ea typeface="UD デジタル 教科書体 NP-B" panose="02020700000000000000" pitchFamily="18" charset="-128"/>
              </a:rPr>
              <a:t>定期相談の事前準備から活用できます！</a:t>
            </a:r>
          </a:p>
        </p:txBody>
      </p:sp>
      <p:sp>
        <p:nvSpPr>
          <p:cNvPr id="5" name="タイトル 1">
            <a:extLst>
              <a:ext uri="{FF2B5EF4-FFF2-40B4-BE49-F238E27FC236}">
                <a16:creationId xmlns:a16="http://schemas.microsoft.com/office/drawing/2014/main" id="{97C38AA7-E8D0-C27F-962A-68DC91D38255}"/>
              </a:ext>
            </a:extLst>
          </p:cNvPr>
          <p:cNvSpPr txBox="1">
            <a:spLocks/>
          </p:cNvSpPr>
          <p:nvPr/>
        </p:nvSpPr>
        <p:spPr>
          <a:xfrm>
            <a:off x="1678898" y="2104394"/>
            <a:ext cx="7923747" cy="1628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highlight>
                  <a:srgbClr val="FFFF66"/>
                </a:highlight>
                <a:latin typeface="UD デジタル 教科書体 NP-B" panose="02020700000000000000" pitchFamily="18" charset="-128"/>
                <a:ea typeface="UD デジタル 教科書体 NP-B" panose="02020700000000000000" pitchFamily="18" charset="-128"/>
              </a:rPr>
              <a:t>「定期相談サポートシート集」を</a:t>
            </a:r>
            <a:endParaRPr lang="en-US" altLang="ja-JP" sz="4000" b="1" dirty="0">
              <a:highlight>
                <a:srgbClr val="FFFF66"/>
              </a:highlight>
              <a:latin typeface="UD デジタル 教科書体 NP-B" panose="02020700000000000000" pitchFamily="18" charset="-128"/>
              <a:ea typeface="UD デジタル 教科書体 NP-B" panose="02020700000000000000" pitchFamily="18" charset="-128"/>
            </a:endParaRPr>
          </a:p>
          <a:p>
            <a:r>
              <a:rPr lang="ja-JP" altLang="en-US" sz="4000" b="1" dirty="0">
                <a:highlight>
                  <a:srgbClr val="FFFF66"/>
                </a:highlight>
                <a:latin typeface="UD デジタル 教科書体 NP-B" panose="02020700000000000000" pitchFamily="18" charset="-128"/>
                <a:ea typeface="UD デジタル 教科書体 NP-B" panose="02020700000000000000" pitchFamily="18" charset="-128"/>
              </a:rPr>
              <a:t>活用しよう！</a:t>
            </a:r>
          </a:p>
        </p:txBody>
      </p:sp>
      <p:pic>
        <p:nvPicPr>
          <p:cNvPr id="5122" name="Picture 2" descr="手書き風シンプルな書類の山その2イラスト - No: 24195608／無料イラスト/フリー素材なら「イラストAC」">
            <a:extLst>
              <a:ext uri="{FF2B5EF4-FFF2-40B4-BE49-F238E27FC236}">
                <a16:creationId xmlns:a16="http://schemas.microsoft.com/office/drawing/2014/main" id="{FDCF9EDA-96FF-F7B6-3A65-3A5C6CEF6E3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4412" b="91471" l="9912" r="89868">
                        <a14:foregroundMark x1="13436" y1="30882" x2="72247" y2="55294"/>
                        <a14:foregroundMark x1="72247" y1="55294" x2="34141" y2="71765"/>
                        <a14:foregroundMark x1="34141" y1="71765" x2="41189" y2="49412"/>
                        <a14:foregroundMark x1="41189" y1="49412" x2="66079" y2="13529"/>
                        <a14:foregroundMark x1="66079" y1="13529" x2="83040" y2="56471"/>
                        <a14:foregroundMark x1="83040" y1="56471" x2="70044" y2="69706"/>
                        <a14:foregroundMark x1="70044" y1="69706" x2="23348" y2="83529"/>
                        <a14:foregroundMark x1="23348" y1="83529" x2="11013" y2="39118"/>
                        <a14:foregroundMark x1="11013" y1="39118" x2="11013" y2="39118"/>
                        <a14:foregroundMark x1="13436" y1="31471" x2="42731" y2="31471"/>
                        <a14:foregroundMark x1="42731" y1="31471" x2="65639" y2="15000"/>
                        <a14:foregroundMark x1="65639" y1="10294" x2="47797" y2="22353"/>
                        <a14:foregroundMark x1="47797" y1="22353" x2="44934" y2="26471"/>
                        <a14:foregroundMark x1="12555" y1="30294" x2="35022" y2="28824"/>
                        <a14:foregroundMark x1="24670" y1="24706" x2="26432" y2="55000"/>
                        <a14:foregroundMark x1="26432" y1="55000" x2="32599" y2="75294"/>
                        <a14:foregroundMark x1="16520" y1="37941" x2="29075" y2="81765"/>
                        <a14:foregroundMark x1="19163" y1="50588" x2="24229" y2="81765"/>
                        <a14:foregroundMark x1="29515" y1="25882" x2="29515" y2="25882"/>
                        <a14:foregroundMark x1="32819" y1="25294" x2="32819" y2="25294"/>
                        <a14:foregroundMark x1="51542" y1="56176" x2="51542" y2="56176"/>
                        <a14:foregroundMark x1="51542" y1="56176" x2="42070" y2="56176"/>
                        <a14:foregroundMark x1="67841" y1="25882" x2="68062" y2="56176"/>
                        <a14:foregroundMark x1="68062" y1="56176" x2="67841" y2="56765"/>
                        <a14:foregroundMark x1="68282" y1="12059" x2="83260" y2="50000"/>
                        <a14:foregroundMark x1="67841" y1="4412" x2="67841" y2="4412"/>
                        <a14:foregroundMark x1="54846" y1="30294" x2="60793" y2="48235"/>
                        <a14:foregroundMark x1="60793" y1="48235" x2="73789" y2="63235"/>
                        <a14:foregroundMark x1="73789" y1="63235" x2="73789" y2="63235"/>
                        <a14:foregroundMark x1="55727" y1="67941" x2="46256" y2="72941"/>
                        <a14:foregroundMark x1="26432" y1="87941" x2="26432" y2="87941"/>
                        <a14:foregroundMark x1="26432" y1="91471" x2="26432" y2="91471"/>
                        <a14:foregroundMark x1="34581" y1="87941" x2="34581" y2="87941"/>
                        <a14:foregroundMark x1="31278" y1="87941" x2="31278" y2="87941"/>
                        <a14:foregroundMark x1="82599" y1="68529" x2="82599" y2="68529"/>
                        <a14:foregroundMark x1="75551" y1="70000" x2="75551" y2="70000"/>
                        <a14:foregroundMark x1="80837" y1="67941" x2="85903" y2="65588"/>
                      </a14:backgroundRemoval>
                    </a14:imgEffect>
                  </a14:imgLayer>
                </a14:imgProps>
              </a:ext>
              <a:ext uri="{28A0092B-C50C-407E-A947-70E740481C1C}">
                <a14:useLocalDpi xmlns:a14="http://schemas.microsoft.com/office/drawing/2010/main" val="0"/>
              </a:ext>
            </a:extLst>
          </a:blip>
          <a:srcRect/>
          <a:stretch>
            <a:fillRect/>
          </a:stretch>
        </p:blipFill>
        <p:spPr bwMode="auto">
          <a:xfrm>
            <a:off x="5115500" y="3046033"/>
            <a:ext cx="3695308" cy="2036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いろいろな学校での相談のイラスト（笑顔） | かわいいフリー素材集 いらすとや">
            <a:extLst>
              <a:ext uri="{FF2B5EF4-FFF2-40B4-BE49-F238E27FC236}">
                <a16:creationId xmlns:a16="http://schemas.microsoft.com/office/drawing/2014/main" id="{31A3E7A0-71F7-37F2-230D-12AAC2F254D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4758701"/>
            <a:ext cx="1942956" cy="1884501"/>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4CAEB478-7A6C-396D-4989-C0ABE5EB397D}"/>
              </a:ext>
            </a:extLst>
          </p:cNvPr>
          <p:cNvSpPr/>
          <p:nvPr/>
        </p:nvSpPr>
        <p:spPr>
          <a:xfrm>
            <a:off x="-492177" y="786867"/>
            <a:ext cx="12007121" cy="765136"/>
          </a:xfrm>
          <a:prstGeom prst="roundRect">
            <a:avLst>
              <a:gd name="adj" fmla="val 50000"/>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CF6D9AA4-531D-5B35-596C-9C4BC376F9DF}"/>
              </a:ext>
            </a:extLst>
          </p:cNvPr>
          <p:cNvSpPr txBox="1">
            <a:spLocks/>
          </p:cNvSpPr>
          <p:nvPr/>
        </p:nvSpPr>
        <p:spPr>
          <a:xfrm>
            <a:off x="266658" y="764682"/>
            <a:ext cx="11248286" cy="825500"/>
          </a:xfrm>
          <a:prstGeom prst="rect">
            <a:avLst/>
          </a:prstGeom>
          <a:ln>
            <a:noFill/>
          </a:ln>
        </p:spPr>
        <p:txBody>
          <a:bodyPr vert="horz" lIns="91440" tIns="45720" rIns="91440" bIns="45720" rtlCol="0" anchor="ctr">
            <a:normAutofit fontScale="85000" lnSpcReduction="10000"/>
          </a:bodyPr>
          <a:lstStyle>
            <a:lvl1pPr algn="l" defTabSz="914400" rtl="0" eaLnBrk="1" latinLnBrk="0" hangingPunct="1">
              <a:lnSpc>
                <a:spcPct val="120000"/>
              </a:lnSpc>
              <a:spcBef>
                <a:spcPct val="0"/>
              </a:spcBef>
              <a:spcAft>
                <a:spcPts val="300"/>
              </a:spcAft>
              <a:buNone/>
              <a:defRPr kumimoji="1" sz="2000" b="1" kern="1200">
                <a:solidFill>
                  <a:schemeClr val="accent1"/>
                </a:solidFill>
                <a:latin typeface="+mj-lt"/>
                <a:ea typeface="+mj-ea"/>
                <a:cs typeface="+mj-cs"/>
              </a:defRPr>
            </a:lvl1pPr>
          </a:lstStyle>
          <a:p>
            <a:r>
              <a:rPr lang="ja-JP" altLang="en-US" sz="4000" dirty="0">
                <a:solidFill>
                  <a:schemeClr val="tx1"/>
                </a:solidFill>
                <a:latin typeface="UD デジタル 教科書体 NP-B" panose="02020700000000000000" pitchFamily="18" charset="-128"/>
                <a:ea typeface="UD デジタル 教科書体 NP-B" panose="02020700000000000000" pitchFamily="18" charset="-128"/>
              </a:rPr>
              <a:t>教師と子供の「ずれ」を埋め、安心の場にするために</a:t>
            </a:r>
            <a:endParaRPr lang="ja-JP" altLang="en-US" sz="2400" dirty="0">
              <a:solidFill>
                <a:schemeClr val="tx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92489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7EF437A-628A-8542-E1CE-CAF8F9CC250F}"/>
              </a:ext>
            </a:extLst>
          </p:cNvPr>
          <p:cNvSpPr txBox="1">
            <a:spLocks/>
          </p:cNvSpPr>
          <p:nvPr/>
        </p:nvSpPr>
        <p:spPr>
          <a:xfrm>
            <a:off x="0" y="1560310"/>
            <a:ext cx="12192000" cy="1689327"/>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latin typeface="UD デジタル 教科書体 NP-B" panose="02020700000000000000" pitchFamily="18" charset="-128"/>
                <a:ea typeface="UD デジタル 教科書体 NP-B" panose="02020700000000000000" pitchFamily="18" charset="-128"/>
              </a:rPr>
              <a:t>定期相談</a:t>
            </a:r>
            <a:endParaRPr lang="en-US" altLang="ja-JP" b="1" dirty="0">
              <a:latin typeface="UD デジタル 教科書体 NP-B" panose="02020700000000000000" pitchFamily="18" charset="-128"/>
              <a:ea typeface="UD デジタル 教科書体 NP-B" panose="02020700000000000000" pitchFamily="18" charset="-128"/>
            </a:endParaRPr>
          </a:p>
          <a:p>
            <a:pPr algn="ctr"/>
            <a:r>
              <a:rPr lang="ja-JP" altLang="en-US" b="1" dirty="0">
                <a:latin typeface="UD デジタル 教科書体 NP-B" panose="02020700000000000000" pitchFamily="18" charset="-128"/>
                <a:ea typeface="UD デジタル 教科書体 NP-B" panose="02020700000000000000" pitchFamily="18" charset="-128"/>
              </a:rPr>
              <a:t>サポートシート集の紹介</a:t>
            </a:r>
            <a:endParaRPr lang="en-US" altLang="ja-JP" sz="4800" b="1" dirty="0">
              <a:latin typeface="UD デジタル 教科書体 NP-B" panose="02020700000000000000" pitchFamily="18" charset="-128"/>
              <a:ea typeface="UD デジタル 教科書体 NP-B" panose="02020700000000000000" pitchFamily="18" charset="-128"/>
            </a:endParaRPr>
          </a:p>
        </p:txBody>
      </p:sp>
      <p:sp>
        <p:nvSpPr>
          <p:cNvPr id="5" name="コンテンツ プレースホルダー 2">
            <a:extLst>
              <a:ext uri="{FF2B5EF4-FFF2-40B4-BE49-F238E27FC236}">
                <a16:creationId xmlns:a16="http://schemas.microsoft.com/office/drawing/2014/main" id="{C0B61F08-3681-AEC6-16A3-171FEF95767B}"/>
              </a:ext>
            </a:extLst>
          </p:cNvPr>
          <p:cNvSpPr txBox="1">
            <a:spLocks/>
          </p:cNvSpPr>
          <p:nvPr/>
        </p:nvSpPr>
        <p:spPr>
          <a:xfrm>
            <a:off x="2287172" y="4135900"/>
            <a:ext cx="8277665" cy="1547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dirty="0">
                <a:latin typeface="UD デジタル 教科書体 NP-B" panose="02020700000000000000" pitchFamily="18" charset="-128"/>
                <a:ea typeface="UD デジタル 教科書体 NP-B" panose="02020700000000000000" pitchFamily="18" charset="-128"/>
              </a:rPr>
              <a:t>お手元の「サポートシート集」の</a:t>
            </a:r>
            <a:endParaRPr lang="en-US" altLang="ja-JP" sz="4000" b="1" dirty="0">
              <a:latin typeface="UD デジタル 教科書体 NP-B" panose="02020700000000000000" pitchFamily="18" charset="-128"/>
              <a:ea typeface="UD デジタル 教科書体 NP-B" panose="02020700000000000000" pitchFamily="18" charset="-128"/>
            </a:endParaRPr>
          </a:p>
          <a:p>
            <a:pPr marL="0" indent="0">
              <a:buFont typeface="Arial" panose="020B0604020202020204" pitchFamily="34" charset="0"/>
              <a:buNone/>
            </a:pPr>
            <a:r>
              <a:rPr lang="ja-JP" altLang="en-US" sz="4000" b="1" dirty="0">
                <a:latin typeface="UD デジタル 教科書体 NP-B" panose="02020700000000000000" pitchFamily="18" charset="-128"/>
                <a:ea typeface="UD デジタル 教科書体 NP-B" panose="02020700000000000000" pitchFamily="18" charset="-128"/>
              </a:rPr>
              <a:t>　冊子を見ながらお聞きください</a:t>
            </a:r>
          </a:p>
        </p:txBody>
      </p:sp>
    </p:spTree>
    <p:extLst>
      <p:ext uri="{BB962C8B-B14F-4D97-AF65-F5344CB8AC3E}">
        <p14:creationId xmlns:p14="http://schemas.microsoft.com/office/powerpoint/2010/main" val="15163771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2281</TotalTime>
  <Words>3982</Words>
  <PresentationFormat>ワイド画面</PresentationFormat>
  <Paragraphs>323</Paragraphs>
  <Slides>40</Slides>
  <Notes>40</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40</vt:i4>
      </vt:variant>
    </vt:vector>
  </HeadingPairs>
  <TitlesOfParts>
    <vt:vector size="51" baseType="lpstr">
      <vt:lpstr>BIZ UDPゴシック</vt:lpstr>
      <vt:lpstr>UD デジタル 教科書体 N-B</vt:lpstr>
      <vt:lpstr>UD デジタル 教科書体 NK-B</vt:lpstr>
      <vt:lpstr>UD デジタル 教科書体 NP</vt:lpstr>
      <vt:lpstr>UD デジタル 教科書体 NP-B</vt:lpstr>
      <vt:lpstr>UD デジタル 教科書体 NP-R</vt:lpstr>
      <vt:lpstr>游ゴシック</vt:lpstr>
      <vt:lpstr>游ゴシック Light</vt:lpstr>
      <vt:lpstr>游明朝</vt:lpstr>
      <vt:lpstr>Arial</vt:lpstr>
      <vt:lpstr>Office テーマ</vt:lpstr>
      <vt:lpstr>定期相談 サポートシート集の活用について</vt:lpstr>
      <vt:lpstr>児童生徒理解を深める重要な機会</vt:lpstr>
      <vt:lpstr>PowerPoint プレゼンテーション</vt:lpstr>
      <vt:lpstr>定期相談について、教師と児童生徒に調査してみると…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まさしくその通りだ→◎　　まあそう思う→○　　そこまでは思わない→△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定期相談のキホン　「〇〇感」は大丈夫？</vt:lpstr>
      <vt:lpstr>PowerPoint プレゼンテーション</vt:lpstr>
      <vt:lpstr>PowerPoint プレゼンテーション</vt:lpstr>
      <vt:lpstr>PowerPoint プレゼンテーション</vt:lpstr>
      <vt:lpstr>「うめラいス」出典　NHK for School 『お伝と伝じろう「しっかり聞く」』&lt;https://edu.web.nhk/school/kokugo/otsuta/kyouzai/003803.pdf&gt;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これから始まる定期相談を 有意義な時間にしていきましょう</vt:lpstr>
      <vt:lpstr>校内研修担当の先生 教育相談担当の先生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Printed>2025-08-25T06:46:59Z</cp:lastPrinted>
  <dcterms:created xsi:type="dcterms:W3CDTF">2025-08-20T00:26:18Z</dcterms:created>
  <dcterms:modified xsi:type="dcterms:W3CDTF">2026-02-22T03:29:31Z</dcterms:modified>
</cp:coreProperties>
</file>